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2" r:id="rId18"/>
    <p:sldId id="276" r:id="rId19"/>
    <p:sldId id="277" r:id="rId20"/>
    <p:sldId id="278" r:id="rId21"/>
    <p:sldId id="280" r:id="rId22"/>
    <p:sldId id="274"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92"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B55713-75A6-49FE-8F63-318542A50645}"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1C919367-920D-40B2-A932-D5054B3EAAA5}">
      <dgm:prSet phldrT="[Text]"/>
      <dgm:spPr/>
      <dgm:t>
        <a:bodyPr/>
        <a:lstStyle/>
        <a:p>
          <a:r>
            <a:rPr lang="en-US" dirty="0" err="1"/>
            <a:t>Práctica</a:t>
          </a:r>
          <a:endParaRPr lang="en-US" dirty="0"/>
        </a:p>
      </dgm:t>
    </dgm:pt>
    <dgm:pt modelId="{66301F47-56EF-475E-BB62-0743A248CDD6}" type="parTrans" cxnId="{1953FB7F-1488-4600-85F2-32DCB1C4171E}">
      <dgm:prSet/>
      <dgm:spPr/>
      <dgm:t>
        <a:bodyPr/>
        <a:lstStyle/>
        <a:p>
          <a:endParaRPr lang="en-US"/>
        </a:p>
      </dgm:t>
    </dgm:pt>
    <dgm:pt modelId="{514905C7-1986-4C8D-B48F-C2819C2B4E34}" type="sibTrans" cxnId="{1953FB7F-1488-4600-85F2-32DCB1C4171E}">
      <dgm:prSet/>
      <dgm:spPr/>
      <dgm:t>
        <a:bodyPr/>
        <a:lstStyle/>
        <a:p>
          <a:endParaRPr lang="en-US"/>
        </a:p>
      </dgm:t>
    </dgm:pt>
    <dgm:pt modelId="{1D1E1D86-2003-4713-9FA5-101968B75491}">
      <dgm:prSet phldrT="[Text]"/>
      <dgm:spPr/>
      <dgm:t>
        <a:bodyPr/>
        <a:lstStyle/>
        <a:p>
          <a:r>
            <a:rPr lang="en-US" dirty="0" err="1"/>
            <a:t>Investig</a:t>
          </a:r>
          <a:endParaRPr lang="en-US" dirty="0"/>
        </a:p>
      </dgm:t>
    </dgm:pt>
    <dgm:pt modelId="{3E2967A3-3CE5-45A5-97C2-3099346413DB}" type="parTrans" cxnId="{D7436F2D-E96A-41A8-81F9-A941EE93C66C}">
      <dgm:prSet/>
      <dgm:spPr/>
      <dgm:t>
        <a:bodyPr/>
        <a:lstStyle/>
        <a:p>
          <a:endParaRPr lang="en-US"/>
        </a:p>
      </dgm:t>
    </dgm:pt>
    <dgm:pt modelId="{CD7A6EAD-0F0F-4DAA-8F4C-7EA8CD33CE16}" type="sibTrans" cxnId="{D7436F2D-E96A-41A8-81F9-A941EE93C66C}">
      <dgm:prSet/>
      <dgm:spPr/>
      <dgm:t>
        <a:bodyPr/>
        <a:lstStyle/>
        <a:p>
          <a:endParaRPr lang="en-US"/>
        </a:p>
      </dgm:t>
    </dgm:pt>
    <dgm:pt modelId="{FBB9BB61-7671-40FE-9B1F-9E31C5BEBAB6}" type="pres">
      <dgm:prSet presAssocID="{CCB55713-75A6-49FE-8F63-318542A50645}" presName="cycle" presStyleCnt="0">
        <dgm:presLayoutVars>
          <dgm:dir/>
          <dgm:resizeHandles val="exact"/>
        </dgm:presLayoutVars>
      </dgm:prSet>
      <dgm:spPr/>
    </dgm:pt>
    <dgm:pt modelId="{9C005386-044E-4073-9BF9-C8C643D8AC44}" type="pres">
      <dgm:prSet presAssocID="{1C919367-920D-40B2-A932-D5054B3EAAA5}" presName="dummy" presStyleCnt="0"/>
      <dgm:spPr/>
    </dgm:pt>
    <dgm:pt modelId="{16C6FBB8-5CE4-4A50-BC85-C0F0C99C204D}" type="pres">
      <dgm:prSet presAssocID="{1C919367-920D-40B2-A932-D5054B3EAAA5}" presName="node" presStyleLbl="revTx" presStyleIdx="0" presStyleCnt="2">
        <dgm:presLayoutVars>
          <dgm:bulletEnabled val="1"/>
        </dgm:presLayoutVars>
      </dgm:prSet>
      <dgm:spPr/>
    </dgm:pt>
    <dgm:pt modelId="{74347F98-BA6A-40FE-BA57-5758D598D56E}" type="pres">
      <dgm:prSet presAssocID="{514905C7-1986-4C8D-B48F-C2819C2B4E34}" presName="sibTrans" presStyleLbl="node1" presStyleIdx="0" presStyleCnt="2"/>
      <dgm:spPr/>
    </dgm:pt>
    <dgm:pt modelId="{608D0BEE-BDA4-49F3-81F2-6E4231A9C236}" type="pres">
      <dgm:prSet presAssocID="{1D1E1D86-2003-4713-9FA5-101968B75491}" presName="dummy" presStyleCnt="0"/>
      <dgm:spPr/>
    </dgm:pt>
    <dgm:pt modelId="{5BA75CC2-4CA3-414F-89C9-E0BEC37FF8A7}" type="pres">
      <dgm:prSet presAssocID="{1D1E1D86-2003-4713-9FA5-101968B75491}" presName="node" presStyleLbl="revTx" presStyleIdx="1" presStyleCnt="2">
        <dgm:presLayoutVars>
          <dgm:bulletEnabled val="1"/>
        </dgm:presLayoutVars>
      </dgm:prSet>
      <dgm:spPr/>
    </dgm:pt>
    <dgm:pt modelId="{8D307DD6-CBEB-4F37-BE46-5A3839D80562}" type="pres">
      <dgm:prSet presAssocID="{CD7A6EAD-0F0F-4DAA-8F4C-7EA8CD33CE16}" presName="sibTrans" presStyleLbl="node1" presStyleIdx="1" presStyleCnt="2"/>
      <dgm:spPr/>
    </dgm:pt>
  </dgm:ptLst>
  <dgm:cxnLst>
    <dgm:cxn modelId="{A718600C-28E9-44AD-95DD-788F79D9C55B}" type="presOf" srcId="{514905C7-1986-4C8D-B48F-C2819C2B4E34}" destId="{74347F98-BA6A-40FE-BA57-5758D598D56E}" srcOrd="0" destOrd="0" presId="urn:microsoft.com/office/officeart/2005/8/layout/cycle1"/>
    <dgm:cxn modelId="{D7436F2D-E96A-41A8-81F9-A941EE93C66C}" srcId="{CCB55713-75A6-49FE-8F63-318542A50645}" destId="{1D1E1D86-2003-4713-9FA5-101968B75491}" srcOrd="1" destOrd="0" parTransId="{3E2967A3-3CE5-45A5-97C2-3099346413DB}" sibTransId="{CD7A6EAD-0F0F-4DAA-8F4C-7EA8CD33CE16}"/>
    <dgm:cxn modelId="{4EFE6757-4E17-425C-B95C-5908F1F09294}" type="presOf" srcId="{1D1E1D86-2003-4713-9FA5-101968B75491}" destId="{5BA75CC2-4CA3-414F-89C9-E0BEC37FF8A7}" srcOrd="0" destOrd="0" presId="urn:microsoft.com/office/officeart/2005/8/layout/cycle1"/>
    <dgm:cxn modelId="{1953FB7F-1488-4600-85F2-32DCB1C4171E}" srcId="{CCB55713-75A6-49FE-8F63-318542A50645}" destId="{1C919367-920D-40B2-A932-D5054B3EAAA5}" srcOrd="0" destOrd="0" parTransId="{66301F47-56EF-475E-BB62-0743A248CDD6}" sibTransId="{514905C7-1986-4C8D-B48F-C2819C2B4E34}"/>
    <dgm:cxn modelId="{1DC35285-4CBF-4900-A6D4-11D37982210C}" type="presOf" srcId="{CD7A6EAD-0F0F-4DAA-8F4C-7EA8CD33CE16}" destId="{8D307DD6-CBEB-4F37-BE46-5A3839D80562}" srcOrd="0" destOrd="0" presId="urn:microsoft.com/office/officeart/2005/8/layout/cycle1"/>
    <dgm:cxn modelId="{98A07FAE-98C8-4915-A28B-BE4ACBEC721E}" type="presOf" srcId="{1C919367-920D-40B2-A932-D5054B3EAAA5}" destId="{16C6FBB8-5CE4-4A50-BC85-C0F0C99C204D}" srcOrd="0" destOrd="0" presId="urn:microsoft.com/office/officeart/2005/8/layout/cycle1"/>
    <dgm:cxn modelId="{264325C6-2004-42C0-B3A3-7051233CA2B3}" type="presOf" srcId="{CCB55713-75A6-49FE-8F63-318542A50645}" destId="{FBB9BB61-7671-40FE-9B1F-9E31C5BEBAB6}" srcOrd="0" destOrd="0" presId="urn:microsoft.com/office/officeart/2005/8/layout/cycle1"/>
    <dgm:cxn modelId="{94F1FAE8-E313-4C38-BD7D-470D766AA97A}" type="presParOf" srcId="{FBB9BB61-7671-40FE-9B1F-9E31C5BEBAB6}" destId="{9C005386-044E-4073-9BF9-C8C643D8AC44}" srcOrd="0" destOrd="0" presId="urn:microsoft.com/office/officeart/2005/8/layout/cycle1"/>
    <dgm:cxn modelId="{327405A5-677A-4CEF-BD6C-C328B265BFBD}" type="presParOf" srcId="{FBB9BB61-7671-40FE-9B1F-9E31C5BEBAB6}" destId="{16C6FBB8-5CE4-4A50-BC85-C0F0C99C204D}" srcOrd="1" destOrd="0" presId="urn:microsoft.com/office/officeart/2005/8/layout/cycle1"/>
    <dgm:cxn modelId="{2E146346-5CCE-48C0-A19C-618DD126C0B1}" type="presParOf" srcId="{FBB9BB61-7671-40FE-9B1F-9E31C5BEBAB6}" destId="{74347F98-BA6A-40FE-BA57-5758D598D56E}" srcOrd="2" destOrd="0" presId="urn:microsoft.com/office/officeart/2005/8/layout/cycle1"/>
    <dgm:cxn modelId="{D9AA5583-71F1-48CB-8DA0-111FD4B57F7C}" type="presParOf" srcId="{FBB9BB61-7671-40FE-9B1F-9E31C5BEBAB6}" destId="{608D0BEE-BDA4-49F3-81F2-6E4231A9C236}" srcOrd="3" destOrd="0" presId="urn:microsoft.com/office/officeart/2005/8/layout/cycle1"/>
    <dgm:cxn modelId="{A7B74471-2B97-4A14-83A4-4DB5622A8988}" type="presParOf" srcId="{FBB9BB61-7671-40FE-9B1F-9E31C5BEBAB6}" destId="{5BA75CC2-4CA3-414F-89C9-E0BEC37FF8A7}" srcOrd="4" destOrd="0" presId="urn:microsoft.com/office/officeart/2005/8/layout/cycle1"/>
    <dgm:cxn modelId="{4FB7C795-B8A5-4DDF-8FC2-88BF7076EBD1}" type="presParOf" srcId="{FBB9BB61-7671-40FE-9B1F-9E31C5BEBAB6}" destId="{8D307DD6-CBEB-4F37-BE46-5A3839D80562}" srcOrd="5"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E6D651-8D27-498E-8C95-66D4A8755343}" type="doc">
      <dgm:prSet loTypeId="urn:microsoft.com/office/officeart/2005/8/layout/venn1" loCatId="relationship" qsTypeId="urn:microsoft.com/office/officeart/2005/8/quickstyle/simple1" qsCatId="simple" csTypeId="urn:microsoft.com/office/officeart/2005/8/colors/accent1_2" csCatId="accent1" phldr="1"/>
      <dgm:spPr/>
    </dgm:pt>
    <dgm:pt modelId="{69EBD051-82B2-46FF-842F-AE815B2FFDAE}">
      <dgm:prSet phldrT="[Text]"/>
      <dgm:spPr/>
      <dgm:t>
        <a:bodyPr/>
        <a:lstStyle/>
        <a:p>
          <a:r>
            <a:rPr lang="en-US" dirty="0" err="1"/>
            <a:t>Investigación</a:t>
          </a:r>
          <a:endParaRPr lang="en-US" dirty="0"/>
        </a:p>
      </dgm:t>
    </dgm:pt>
    <dgm:pt modelId="{B6DB6019-6564-42A1-A5A5-366CF8AB8C4A}" type="parTrans" cxnId="{CC1D7E08-486A-41D4-AEA2-E57FAC650A6B}">
      <dgm:prSet/>
      <dgm:spPr/>
      <dgm:t>
        <a:bodyPr/>
        <a:lstStyle/>
        <a:p>
          <a:endParaRPr lang="en-US"/>
        </a:p>
      </dgm:t>
    </dgm:pt>
    <dgm:pt modelId="{FF186A29-0C90-492A-BCBF-415CAD2B8E97}" type="sibTrans" cxnId="{CC1D7E08-486A-41D4-AEA2-E57FAC650A6B}">
      <dgm:prSet/>
      <dgm:spPr/>
      <dgm:t>
        <a:bodyPr/>
        <a:lstStyle/>
        <a:p>
          <a:endParaRPr lang="en-US"/>
        </a:p>
      </dgm:t>
    </dgm:pt>
    <dgm:pt modelId="{B8E25504-444A-43E9-84C5-7899E5FFD6A4}">
      <dgm:prSet phldrT="[Text]"/>
      <dgm:spPr/>
      <dgm:t>
        <a:bodyPr/>
        <a:lstStyle/>
        <a:p>
          <a:r>
            <a:rPr lang="en-US" dirty="0" err="1"/>
            <a:t>Práctica</a:t>
          </a:r>
          <a:endParaRPr lang="en-US" dirty="0"/>
        </a:p>
      </dgm:t>
    </dgm:pt>
    <dgm:pt modelId="{9086FA4A-4331-46B9-91D7-FE300A0D078F}" type="parTrans" cxnId="{CCAA9D35-1277-49B9-818B-5D2021B06DFB}">
      <dgm:prSet/>
      <dgm:spPr/>
      <dgm:t>
        <a:bodyPr/>
        <a:lstStyle/>
        <a:p>
          <a:endParaRPr lang="en-US"/>
        </a:p>
      </dgm:t>
    </dgm:pt>
    <dgm:pt modelId="{69B3A90C-318D-4168-A85F-B34625022E1D}" type="sibTrans" cxnId="{CCAA9D35-1277-49B9-818B-5D2021B06DFB}">
      <dgm:prSet/>
      <dgm:spPr/>
      <dgm:t>
        <a:bodyPr/>
        <a:lstStyle/>
        <a:p>
          <a:endParaRPr lang="en-US"/>
        </a:p>
      </dgm:t>
    </dgm:pt>
    <dgm:pt modelId="{D8E016B1-B39A-43E1-8529-8465EEC26C67}" type="pres">
      <dgm:prSet presAssocID="{AFE6D651-8D27-498E-8C95-66D4A8755343}" presName="compositeShape" presStyleCnt="0">
        <dgm:presLayoutVars>
          <dgm:chMax val="7"/>
          <dgm:dir/>
          <dgm:resizeHandles val="exact"/>
        </dgm:presLayoutVars>
      </dgm:prSet>
      <dgm:spPr/>
    </dgm:pt>
    <dgm:pt modelId="{E35165A7-BAD6-4129-8BD3-E229387A7183}" type="pres">
      <dgm:prSet presAssocID="{69EBD051-82B2-46FF-842F-AE815B2FFDAE}" presName="circ1" presStyleLbl="vennNode1" presStyleIdx="0" presStyleCnt="2" custLinFactNeighborX="-26039" custLinFactNeighborY="-274"/>
      <dgm:spPr/>
    </dgm:pt>
    <dgm:pt modelId="{9F6ED7A2-2315-4938-964C-54021CDAF9CB}" type="pres">
      <dgm:prSet presAssocID="{69EBD051-82B2-46FF-842F-AE815B2FFDAE}" presName="circ1Tx" presStyleLbl="revTx" presStyleIdx="0" presStyleCnt="0">
        <dgm:presLayoutVars>
          <dgm:chMax val="0"/>
          <dgm:chPref val="0"/>
          <dgm:bulletEnabled val="1"/>
        </dgm:presLayoutVars>
      </dgm:prSet>
      <dgm:spPr/>
    </dgm:pt>
    <dgm:pt modelId="{5C6C0DD2-06BC-4244-9E02-625054012ED8}" type="pres">
      <dgm:prSet presAssocID="{B8E25504-444A-43E9-84C5-7899E5FFD6A4}" presName="circ2" presStyleLbl="vennNode1" presStyleIdx="1" presStyleCnt="2"/>
      <dgm:spPr/>
    </dgm:pt>
    <dgm:pt modelId="{39E73E4B-6CB5-4A1E-A893-1EE725A7CEA3}" type="pres">
      <dgm:prSet presAssocID="{B8E25504-444A-43E9-84C5-7899E5FFD6A4}" presName="circ2Tx" presStyleLbl="revTx" presStyleIdx="0" presStyleCnt="0">
        <dgm:presLayoutVars>
          <dgm:chMax val="0"/>
          <dgm:chPref val="0"/>
          <dgm:bulletEnabled val="1"/>
        </dgm:presLayoutVars>
      </dgm:prSet>
      <dgm:spPr/>
    </dgm:pt>
  </dgm:ptLst>
  <dgm:cxnLst>
    <dgm:cxn modelId="{CC1D7E08-486A-41D4-AEA2-E57FAC650A6B}" srcId="{AFE6D651-8D27-498E-8C95-66D4A8755343}" destId="{69EBD051-82B2-46FF-842F-AE815B2FFDAE}" srcOrd="0" destOrd="0" parTransId="{B6DB6019-6564-42A1-A5A5-366CF8AB8C4A}" sibTransId="{FF186A29-0C90-492A-BCBF-415CAD2B8E97}"/>
    <dgm:cxn modelId="{DFEBBC1E-221E-4924-8D90-DD237E83CEE6}" type="presOf" srcId="{B8E25504-444A-43E9-84C5-7899E5FFD6A4}" destId="{39E73E4B-6CB5-4A1E-A893-1EE725A7CEA3}" srcOrd="1" destOrd="0" presId="urn:microsoft.com/office/officeart/2005/8/layout/venn1"/>
    <dgm:cxn modelId="{6EB8F11F-E471-4EEE-83D4-ABB1470B9B11}" type="presOf" srcId="{69EBD051-82B2-46FF-842F-AE815B2FFDAE}" destId="{9F6ED7A2-2315-4938-964C-54021CDAF9CB}" srcOrd="1" destOrd="0" presId="urn:microsoft.com/office/officeart/2005/8/layout/venn1"/>
    <dgm:cxn modelId="{CCAA9D35-1277-49B9-818B-5D2021B06DFB}" srcId="{AFE6D651-8D27-498E-8C95-66D4A8755343}" destId="{B8E25504-444A-43E9-84C5-7899E5FFD6A4}" srcOrd="1" destOrd="0" parTransId="{9086FA4A-4331-46B9-91D7-FE300A0D078F}" sibTransId="{69B3A90C-318D-4168-A85F-B34625022E1D}"/>
    <dgm:cxn modelId="{A0B16C8C-13E8-4691-B18B-BB46D9E40733}" type="presOf" srcId="{AFE6D651-8D27-498E-8C95-66D4A8755343}" destId="{D8E016B1-B39A-43E1-8529-8465EEC26C67}" srcOrd="0" destOrd="0" presId="urn:microsoft.com/office/officeart/2005/8/layout/venn1"/>
    <dgm:cxn modelId="{F2C64CAA-8B50-4BB9-A81B-C00A524DC762}" type="presOf" srcId="{B8E25504-444A-43E9-84C5-7899E5FFD6A4}" destId="{5C6C0DD2-06BC-4244-9E02-625054012ED8}" srcOrd="0" destOrd="0" presId="urn:microsoft.com/office/officeart/2005/8/layout/venn1"/>
    <dgm:cxn modelId="{C7728FB0-E2B7-4727-911B-F87A23A552C0}" type="presOf" srcId="{69EBD051-82B2-46FF-842F-AE815B2FFDAE}" destId="{E35165A7-BAD6-4129-8BD3-E229387A7183}" srcOrd="0" destOrd="0" presId="urn:microsoft.com/office/officeart/2005/8/layout/venn1"/>
    <dgm:cxn modelId="{39DECA89-AE84-4C2F-AA64-3A2CB3CE45AF}" type="presParOf" srcId="{D8E016B1-B39A-43E1-8529-8465EEC26C67}" destId="{E35165A7-BAD6-4129-8BD3-E229387A7183}" srcOrd="0" destOrd="0" presId="urn:microsoft.com/office/officeart/2005/8/layout/venn1"/>
    <dgm:cxn modelId="{45BBCC09-F41F-4213-BE74-3B630E52F872}" type="presParOf" srcId="{D8E016B1-B39A-43E1-8529-8465EEC26C67}" destId="{9F6ED7A2-2315-4938-964C-54021CDAF9CB}" srcOrd="1" destOrd="0" presId="urn:microsoft.com/office/officeart/2005/8/layout/venn1"/>
    <dgm:cxn modelId="{22025045-43B9-4B4A-8789-1B42AF58CDEF}" type="presParOf" srcId="{D8E016B1-B39A-43E1-8529-8465EEC26C67}" destId="{5C6C0DD2-06BC-4244-9E02-625054012ED8}" srcOrd="2" destOrd="0" presId="urn:microsoft.com/office/officeart/2005/8/layout/venn1"/>
    <dgm:cxn modelId="{6099FBA1-65CD-4817-B35C-738FD326987B}" type="presParOf" srcId="{D8E016B1-B39A-43E1-8529-8465EEC26C67}" destId="{39E73E4B-6CB5-4A1E-A893-1EE725A7CEA3}"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802B23-D75B-49ED-AFFC-F9A976FA6B8E}"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3C78904-94C9-47DF-A181-B9A571849EA9}">
      <dgm:prSet phldrT="[Text]" phldr="1"/>
      <dgm:spPr/>
      <dgm:t>
        <a:bodyPr/>
        <a:lstStyle/>
        <a:p>
          <a:endParaRPr lang="en-US"/>
        </a:p>
      </dgm:t>
    </dgm:pt>
    <dgm:pt modelId="{31017A91-D91F-4B57-8580-91CB43E642ED}" type="parTrans" cxnId="{17C92C0D-B7FD-4D07-85D7-25C4CF417ECB}">
      <dgm:prSet/>
      <dgm:spPr/>
      <dgm:t>
        <a:bodyPr/>
        <a:lstStyle/>
        <a:p>
          <a:endParaRPr lang="en-US"/>
        </a:p>
      </dgm:t>
    </dgm:pt>
    <dgm:pt modelId="{4CCAC25B-88A6-4C93-999C-E789D970A04C}" type="sibTrans" cxnId="{17C92C0D-B7FD-4D07-85D7-25C4CF417ECB}">
      <dgm:prSet/>
      <dgm:spPr>
        <a:solidFill>
          <a:schemeClr val="accent4"/>
        </a:solidFill>
      </dgm:spPr>
      <dgm:t>
        <a:bodyPr/>
        <a:lstStyle/>
        <a:p>
          <a:endParaRPr lang="en-US"/>
        </a:p>
      </dgm:t>
    </dgm:pt>
    <dgm:pt modelId="{D75CC6EB-6E9A-48EF-80EB-CD56CA39F42C}">
      <dgm:prSet phldrT="[Text]" phldr="1"/>
      <dgm:spPr/>
      <dgm:t>
        <a:bodyPr/>
        <a:lstStyle/>
        <a:p>
          <a:endParaRPr lang="en-US" dirty="0"/>
        </a:p>
      </dgm:t>
    </dgm:pt>
    <dgm:pt modelId="{A2DD5B89-418B-467D-B8F6-C62C887F214D}" type="sibTrans" cxnId="{844C11FC-F1C8-493F-9922-B4CC21301392}">
      <dgm:prSet/>
      <dgm:spPr>
        <a:solidFill>
          <a:schemeClr val="accent4"/>
        </a:solidFill>
      </dgm:spPr>
      <dgm:t>
        <a:bodyPr/>
        <a:lstStyle/>
        <a:p>
          <a:endParaRPr lang="en-US"/>
        </a:p>
      </dgm:t>
    </dgm:pt>
    <dgm:pt modelId="{AE84909D-6308-4C95-BDFB-755957765A29}" type="parTrans" cxnId="{844C11FC-F1C8-493F-9922-B4CC21301392}">
      <dgm:prSet/>
      <dgm:spPr/>
      <dgm:t>
        <a:bodyPr/>
        <a:lstStyle/>
        <a:p>
          <a:endParaRPr lang="en-US"/>
        </a:p>
      </dgm:t>
    </dgm:pt>
    <dgm:pt modelId="{1527D1BE-EB69-4A0B-BE81-E18024BBCC28}">
      <dgm:prSet phldrT="[Text]" phldr="1"/>
      <dgm:spPr/>
      <dgm:t>
        <a:bodyPr/>
        <a:lstStyle/>
        <a:p>
          <a:endParaRPr lang="en-US" dirty="0"/>
        </a:p>
      </dgm:t>
    </dgm:pt>
    <dgm:pt modelId="{D29F08AD-AC61-4393-A6E6-D4633BDBED67}" type="sibTrans" cxnId="{F0A54E91-6161-49A4-82B9-E56A3630F091}">
      <dgm:prSet/>
      <dgm:spPr>
        <a:solidFill>
          <a:schemeClr val="accent4"/>
        </a:solidFill>
      </dgm:spPr>
      <dgm:t>
        <a:bodyPr/>
        <a:lstStyle/>
        <a:p>
          <a:endParaRPr lang="en-US"/>
        </a:p>
      </dgm:t>
    </dgm:pt>
    <dgm:pt modelId="{7DC932E5-2549-44DD-819C-70E140D0CC38}" type="parTrans" cxnId="{F0A54E91-6161-49A4-82B9-E56A3630F091}">
      <dgm:prSet/>
      <dgm:spPr/>
      <dgm:t>
        <a:bodyPr/>
        <a:lstStyle/>
        <a:p>
          <a:endParaRPr lang="en-US"/>
        </a:p>
      </dgm:t>
    </dgm:pt>
    <dgm:pt modelId="{A7D5FE06-3DFE-49F3-B2A4-4C15E721724B}" type="pres">
      <dgm:prSet presAssocID="{BD802B23-D75B-49ED-AFFC-F9A976FA6B8E}" presName="cycle" presStyleCnt="0">
        <dgm:presLayoutVars>
          <dgm:dir/>
          <dgm:resizeHandles val="exact"/>
        </dgm:presLayoutVars>
      </dgm:prSet>
      <dgm:spPr/>
    </dgm:pt>
    <dgm:pt modelId="{9619303D-5F9C-4D1B-9B0A-6BDE8D916BC4}" type="pres">
      <dgm:prSet presAssocID="{1527D1BE-EB69-4A0B-BE81-E18024BBCC28}" presName="dummy" presStyleCnt="0"/>
      <dgm:spPr/>
    </dgm:pt>
    <dgm:pt modelId="{D4F505DE-EEDB-4CE2-87CD-940E5A31575E}" type="pres">
      <dgm:prSet presAssocID="{1527D1BE-EB69-4A0B-BE81-E18024BBCC28}" presName="node" presStyleLbl="revTx" presStyleIdx="0" presStyleCnt="3">
        <dgm:presLayoutVars>
          <dgm:bulletEnabled val="1"/>
        </dgm:presLayoutVars>
      </dgm:prSet>
      <dgm:spPr/>
    </dgm:pt>
    <dgm:pt modelId="{0202BFE2-2CDD-4EEC-AFFF-5254F468104D}" type="pres">
      <dgm:prSet presAssocID="{D29F08AD-AC61-4393-A6E6-D4633BDBED67}" presName="sibTrans" presStyleLbl="node1" presStyleIdx="0" presStyleCnt="3"/>
      <dgm:spPr/>
    </dgm:pt>
    <dgm:pt modelId="{9A6DB9AC-CE07-4714-B66F-B08BEC7DCA67}" type="pres">
      <dgm:prSet presAssocID="{A3C78904-94C9-47DF-A181-B9A571849EA9}" presName="dummy" presStyleCnt="0"/>
      <dgm:spPr/>
    </dgm:pt>
    <dgm:pt modelId="{B69CCAE2-D77B-4A45-9450-73BB6DDA6A8F}" type="pres">
      <dgm:prSet presAssocID="{A3C78904-94C9-47DF-A181-B9A571849EA9}" presName="node" presStyleLbl="revTx" presStyleIdx="1" presStyleCnt="3">
        <dgm:presLayoutVars>
          <dgm:bulletEnabled val="1"/>
        </dgm:presLayoutVars>
      </dgm:prSet>
      <dgm:spPr/>
    </dgm:pt>
    <dgm:pt modelId="{B1B129B6-2834-4499-A0DB-B700766F2ED9}" type="pres">
      <dgm:prSet presAssocID="{4CCAC25B-88A6-4C93-999C-E789D970A04C}" presName="sibTrans" presStyleLbl="node1" presStyleIdx="1" presStyleCnt="3"/>
      <dgm:spPr/>
    </dgm:pt>
    <dgm:pt modelId="{FC8F9181-B31E-497F-925C-7092E3242E18}" type="pres">
      <dgm:prSet presAssocID="{D75CC6EB-6E9A-48EF-80EB-CD56CA39F42C}" presName="dummy" presStyleCnt="0"/>
      <dgm:spPr/>
    </dgm:pt>
    <dgm:pt modelId="{10069585-293E-4238-A221-B8B402A3EFF9}" type="pres">
      <dgm:prSet presAssocID="{D75CC6EB-6E9A-48EF-80EB-CD56CA39F42C}" presName="node" presStyleLbl="revTx" presStyleIdx="2" presStyleCnt="3">
        <dgm:presLayoutVars>
          <dgm:bulletEnabled val="1"/>
        </dgm:presLayoutVars>
      </dgm:prSet>
      <dgm:spPr/>
    </dgm:pt>
    <dgm:pt modelId="{3E9C3B80-2D91-4E95-A58D-F3CCEF859D60}" type="pres">
      <dgm:prSet presAssocID="{A2DD5B89-418B-467D-B8F6-C62C887F214D}" presName="sibTrans" presStyleLbl="node1" presStyleIdx="2" presStyleCnt="3" custLinFactNeighborX="2166" custLinFactNeighborY="-5930"/>
      <dgm:spPr/>
    </dgm:pt>
  </dgm:ptLst>
  <dgm:cxnLst>
    <dgm:cxn modelId="{17C92C0D-B7FD-4D07-85D7-25C4CF417ECB}" srcId="{BD802B23-D75B-49ED-AFFC-F9A976FA6B8E}" destId="{A3C78904-94C9-47DF-A181-B9A571849EA9}" srcOrd="1" destOrd="0" parTransId="{31017A91-D91F-4B57-8580-91CB43E642ED}" sibTransId="{4CCAC25B-88A6-4C93-999C-E789D970A04C}"/>
    <dgm:cxn modelId="{40743310-1E77-40E6-B85F-08EC813E0F62}" type="presOf" srcId="{D75CC6EB-6E9A-48EF-80EB-CD56CA39F42C}" destId="{10069585-293E-4238-A221-B8B402A3EFF9}" srcOrd="0" destOrd="0" presId="urn:microsoft.com/office/officeart/2005/8/layout/cycle1"/>
    <dgm:cxn modelId="{44A14C15-EBFC-4B8B-82BD-7ED1896319BC}" type="presOf" srcId="{BD802B23-D75B-49ED-AFFC-F9A976FA6B8E}" destId="{A7D5FE06-3DFE-49F3-B2A4-4C15E721724B}" srcOrd="0" destOrd="0" presId="urn:microsoft.com/office/officeart/2005/8/layout/cycle1"/>
    <dgm:cxn modelId="{734A601D-46B1-4FCC-8BDB-96906697ECCB}" type="presOf" srcId="{D29F08AD-AC61-4393-A6E6-D4633BDBED67}" destId="{0202BFE2-2CDD-4EEC-AFFF-5254F468104D}" srcOrd="0" destOrd="0" presId="urn:microsoft.com/office/officeart/2005/8/layout/cycle1"/>
    <dgm:cxn modelId="{D750A740-0CCD-4AD6-9E2F-56A64B11C17E}" type="presOf" srcId="{4CCAC25B-88A6-4C93-999C-E789D970A04C}" destId="{B1B129B6-2834-4499-A0DB-B700766F2ED9}" srcOrd="0" destOrd="0" presId="urn:microsoft.com/office/officeart/2005/8/layout/cycle1"/>
    <dgm:cxn modelId="{66DB9B67-9C50-4574-B562-1A91CA0F6DE2}" type="presOf" srcId="{A2DD5B89-418B-467D-B8F6-C62C887F214D}" destId="{3E9C3B80-2D91-4E95-A58D-F3CCEF859D60}" srcOrd="0" destOrd="0" presId="urn:microsoft.com/office/officeart/2005/8/layout/cycle1"/>
    <dgm:cxn modelId="{0F3F7B6C-B2D0-4803-9AEB-3A0A79600FA8}" type="presOf" srcId="{A3C78904-94C9-47DF-A181-B9A571849EA9}" destId="{B69CCAE2-D77B-4A45-9450-73BB6DDA6A8F}" srcOrd="0" destOrd="0" presId="urn:microsoft.com/office/officeart/2005/8/layout/cycle1"/>
    <dgm:cxn modelId="{F0A54E91-6161-49A4-82B9-E56A3630F091}" srcId="{BD802B23-D75B-49ED-AFFC-F9A976FA6B8E}" destId="{1527D1BE-EB69-4A0B-BE81-E18024BBCC28}" srcOrd="0" destOrd="0" parTransId="{7DC932E5-2549-44DD-819C-70E140D0CC38}" sibTransId="{D29F08AD-AC61-4393-A6E6-D4633BDBED67}"/>
    <dgm:cxn modelId="{BCC38CEF-1F1E-400C-A56A-262556E5CFEF}" type="presOf" srcId="{1527D1BE-EB69-4A0B-BE81-E18024BBCC28}" destId="{D4F505DE-EEDB-4CE2-87CD-940E5A31575E}" srcOrd="0" destOrd="0" presId="urn:microsoft.com/office/officeart/2005/8/layout/cycle1"/>
    <dgm:cxn modelId="{844C11FC-F1C8-493F-9922-B4CC21301392}" srcId="{BD802B23-D75B-49ED-AFFC-F9A976FA6B8E}" destId="{D75CC6EB-6E9A-48EF-80EB-CD56CA39F42C}" srcOrd="2" destOrd="0" parTransId="{AE84909D-6308-4C95-BDFB-755957765A29}" sibTransId="{A2DD5B89-418B-467D-B8F6-C62C887F214D}"/>
    <dgm:cxn modelId="{A163B1AD-EAE9-4CF7-9123-91ED6079B582}" type="presParOf" srcId="{A7D5FE06-3DFE-49F3-B2A4-4C15E721724B}" destId="{9619303D-5F9C-4D1B-9B0A-6BDE8D916BC4}" srcOrd="0" destOrd="0" presId="urn:microsoft.com/office/officeart/2005/8/layout/cycle1"/>
    <dgm:cxn modelId="{A6B5213C-B5A4-48A7-BFBE-A693F40EFA0D}" type="presParOf" srcId="{A7D5FE06-3DFE-49F3-B2A4-4C15E721724B}" destId="{D4F505DE-EEDB-4CE2-87CD-940E5A31575E}" srcOrd="1" destOrd="0" presId="urn:microsoft.com/office/officeart/2005/8/layout/cycle1"/>
    <dgm:cxn modelId="{BF5163AB-651C-4959-BA3C-E89F1A16B3F3}" type="presParOf" srcId="{A7D5FE06-3DFE-49F3-B2A4-4C15E721724B}" destId="{0202BFE2-2CDD-4EEC-AFFF-5254F468104D}" srcOrd="2" destOrd="0" presId="urn:microsoft.com/office/officeart/2005/8/layout/cycle1"/>
    <dgm:cxn modelId="{5C3CA159-FA87-4C7E-A716-7C98B0AAC161}" type="presParOf" srcId="{A7D5FE06-3DFE-49F3-B2A4-4C15E721724B}" destId="{9A6DB9AC-CE07-4714-B66F-B08BEC7DCA67}" srcOrd="3" destOrd="0" presId="urn:microsoft.com/office/officeart/2005/8/layout/cycle1"/>
    <dgm:cxn modelId="{39E0D966-7C8E-4F8E-B141-2A7DA69625B2}" type="presParOf" srcId="{A7D5FE06-3DFE-49F3-B2A4-4C15E721724B}" destId="{B69CCAE2-D77B-4A45-9450-73BB6DDA6A8F}" srcOrd="4" destOrd="0" presId="urn:microsoft.com/office/officeart/2005/8/layout/cycle1"/>
    <dgm:cxn modelId="{33B1B296-B0BD-4CF2-AB70-1D01B7A5B7B1}" type="presParOf" srcId="{A7D5FE06-3DFE-49F3-B2A4-4C15E721724B}" destId="{B1B129B6-2834-4499-A0DB-B700766F2ED9}" srcOrd="5" destOrd="0" presId="urn:microsoft.com/office/officeart/2005/8/layout/cycle1"/>
    <dgm:cxn modelId="{22A40B5E-22F7-407B-BF78-2068E05DAD81}" type="presParOf" srcId="{A7D5FE06-3DFE-49F3-B2A4-4C15E721724B}" destId="{FC8F9181-B31E-497F-925C-7092E3242E18}" srcOrd="6" destOrd="0" presId="urn:microsoft.com/office/officeart/2005/8/layout/cycle1"/>
    <dgm:cxn modelId="{7947D5E8-8E3C-430C-B4DE-4696B4BDC3C0}" type="presParOf" srcId="{A7D5FE06-3DFE-49F3-B2A4-4C15E721724B}" destId="{10069585-293E-4238-A221-B8B402A3EFF9}" srcOrd="7" destOrd="0" presId="urn:microsoft.com/office/officeart/2005/8/layout/cycle1"/>
    <dgm:cxn modelId="{9D712447-D198-4CA9-BC6B-D3B0E360D893}" type="presParOf" srcId="{A7D5FE06-3DFE-49F3-B2A4-4C15E721724B}" destId="{3E9C3B80-2D91-4E95-A58D-F3CCEF859D60}"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BB2D87-D0A9-4C95-AAF8-597A2DC853E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2FC99BEA-7B7E-46C5-BA41-AAF3987319BA}">
      <dgm:prSet phldrT="[Text]" custT="1"/>
      <dgm:spPr/>
      <dgm:t>
        <a:bodyPr/>
        <a:lstStyle/>
        <a:p>
          <a:r>
            <a:rPr lang="en-US" sz="2400" b="1" dirty="0" err="1"/>
            <a:t>Ideologías</a:t>
          </a:r>
          <a:r>
            <a:rPr lang="en-US" sz="2400" b="1" dirty="0"/>
            <a:t> de </a:t>
          </a:r>
          <a:r>
            <a:rPr lang="en-US" sz="2400" b="1" dirty="0" err="1"/>
            <a:t>los</a:t>
          </a:r>
          <a:r>
            <a:rPr lang="en-US" sz="2400" b="1" dirty="0"/>
            <a:t> Roles de </a:t>
          </a:r>
          <a:r>
            <a:rPr lang="en-US" sz="2400" b="1" dirty="0" err="1"/>
            <a:t>Género</a:t>
          </a:r>
          <a:r>
            <a:rPr lang="en-US" sz="2400" b="1" dirty="0"/>
            <a:t> </a:t>
          </a:r>
        </a:p>
      </dgm:t>
    </dgm:pt>
    <dgm:pt modelId="{721C7887-D39D-44E2-BACC-7B2D5EA4A52D}" type="parTrans" cxnId="{DB189795-52E3-404B-B8DA-1AC0A5DB4546}">
      <dgm:prSet/>
      <dgm:spPr/>
      <dgm:t>
        <a:bodyPr/>
        <a:lstStyle/>
        <a:p>
          <a:endParaRPr lang="en-US"/>
        </a:p>
      </dgm:t>
    </dgm:pt>
    <dgm:pt modelId="{AF22BDE5-C3BC-452C-B08C-43B968C224C0}" type="sibTrans" cxnId="{DB189795-52E3-404B-B8DA-1AC0A5DB4546}">
      <dgm:prSet/>
      <dgm:spPr/>
      <dgm:t>
        <a:bodyPr/>
        <a:lstStyle/>
        <a:p>
          <a:endParaRPr lang="en-US"/>
        </a:p>
      </dgm:t>
    </dgm:pt>
    <dgm:pt modelId="{D6324D1A-BC53-4DE6-A9E9-29652162C70D}">
      <dgm:prSet phldrT="[Text]" custT="1"/>
      <dgm:spPr/>
      <dgm:t>
        <a:bodyPr/>
        <a:lstStyle/>
        <a:p>
          <a:r>
            <a:rPr lang="en-US" sz="2400" b="1" dirty="0" err="1"/>
            <a:t>Desvinculación</a:t>
          </a:r>
          <a:r>
            <a:rPr lang="en-US" sz="2400" b="1" dirty="0"/>
            <a:t> Moral</a:t>
          </a:r>
        </a:p>
      </dgm:t>
    </dgm:pt>
    <dgm:pt modelId="{D84FCE3B-3E83-41CD-AF00-B27287272A6B}" type="parTrans" cxnId="{EF128728-7FC7-4CF0-BEE0-E46584460DB6}">
      <dgm:prSet/>
      <dgm:spPr/>
      <dgm:t>
        <a:bodyPr/>
        <a:lstStyle/>
        <a:p>
          <a:endParaRPr lang="en-US"/>
        </a:p>
      </dgm:t>
    </dgm:pt>
    <dgm:pt modelId="{62018950-98E0-47F5-9956-297BD7B13B8E}" type="sibTrans" cxnId="{EF128728-7FC7-4CF0-BEE0-E46584460DB6}">
      <dgm:prSet/>
      <dgm:spPr/>
      <dgm:t>
        <a:bodyPr/>
        <a:lstStyle/>
        <a:p>
          <a:endParaRPr lang="en-US"/>
        </a:p>
      </dgm:t>
    </dgm:pt>
    <dgm:pt modelId="{61200F10-6534-458B-9EBB-055514E947CF}">
      <dgm:prSet phldrT="[Text]" custT="1"/>
      <dgm:spPr/>
      <dgm:t>
        <a:bodyPr/>
        <a:lstStyle/>
        <a:p>
          <a:r>
            <a:rPr lang="en-US" sz="2400" b="1" dirty="0" err="1"/>
            <a:t>Acciones</a:t>
          </a:r>
          <a:r>
            <a:rPr lang="en-US" sz="2400" b="1" dirty="0"/>
            <a:t> de </a:t>
          </a:r>
          <a:r>
            <a:rPr lang="en-US" sz="2400" b="1" dirty="0" err="1"/>
            <a:t>Castigo</a:t>
          </a:r>
          <a:endParaRPr lang="en-US" sz="2400" b="1" dirty="0"/>
        </a:p>
      </dgm:t>
    </dgm:pt>
    <dgm:pt modelId="{690DDFF3-95A6-4D83-AB9A-D4F6B606B9A8}" type="parTrans" cxnId="{4522C822-468D-40BF-A233-A4958338CE2B}">
      <dgm:prSet/>
      <dgm:spPr/>
      <dgm:t>
        <a:bodyPr/>
        <a:lstStyle/>
        <a:p>
          <a:endParaRPr lang="en-US"/>
        </a:p>
      </dgm:t>
    </dgm:pt>
    <dgm:pt modelId="{F2A4A9BD-C2C2-4FED-8467-42E3479DC9A7}" type="sibTrans" cxnId="{4522C822-468D-40BF-A233-A4958338CE2B}">
      <dgm:prSet/>
      <dgm:spPr/>
      <dgm:t>
        <a:bodyPr/>
        <a:lstStyle/>
        <a:p>
          <a:endParaRPr lang="en-US"/>
        </a:p>
      </dgm:t>
    </dgm:pt>
    <dgm:pt modelId="{9FB86007-3BFE-4BDA-97BE-EB601F7C44D4}">
      <dgm:prSet phldrT="[Text]" custT="1"/>
      <dgm:spPr/>
      <dgm:t>
        <a:bodyPr/>
        <a:lstStyle/>
        <a:p>
          <a:r>
            <a:rPr lang="en-US" sz="2000" b="1" dirty="0" err="1"/>
            <a:t>Objetivo</a:t>
          </a:r>
          <a:r>
            <a:rPr lang="en-US" sz="2000" b="1" dirty="0"/>
            <a:t> </a:t>
          </a:r>
          <a:r>
            <a:rPr lang="en-US" sz="2000" b="1" dirty="0" err="1"/>
            <a:t>Violación</a:t>
          </a:r>
          <a:r>
            <a:rPr lang="en-US" sz="2000" b="1" dirty="0"/>
            <a:t> de Rol del </a:t>
          </a:r>
          <a:r>
            <a:rPr lang="en-US" sz="2000" b="1" dirty="0" err="1"/>
            <a:t>Género</a:t>
          </a:r>
          <a:endParaRPr lang="en-US" sz="2000" b="1" dirty="0"/>
        </a:p>
      </dgm:t>
    </dgm:pt>
    <dgm:pt modelId="{955AF0CF-F1F9-4A28-B56B-57443A18FE89}" type="parTrans" cxnId="{DBFB95AC-0C97-48AA-80C8-C1CC35D0CB90}">
      <dgm:prSet/>
      <dgm:spPr/>
      <dgm:t>
        <a:bodyPr/>
        <a:lstStyle/>
        <a:p>
          <a:endParaRPr lang="en-US"/>
        </a:p>
      </dgm:t>
    </dgm:pt>
    <dgm:pt modelId="{45D2FCA9-E178-4046-832A-077CB2C406AD}" type="sibTrans" cxnId="{DBFB95AC-0C97-48AA-80C8-C1CC35D0CB90}">
      <dgm:prSet/>
      <dgm:spPr/>
      <dgm:t>
        <a:bodyPr/>
        <a:lstStyle/>
        <a:p>
          <a:endParaRPr lang="en-US"/>
        </a:p>
      </dgm:t>
    </dgm:pt>
    <dgm:pt modelId="{57550B31-8F90-4EEC-9E51-3AEBDA192CBB}">
      <dgm:prSet phldrT="[Text]" custT="1"/>
      <dgm:spPr/>
      <dgm:t>
        <a:bodyPr/>
        <a:lstStyle/>
        <a:p>
          <a:r>
            <a:rPr lang="es-ES" sz="2000" b="1" dirty="0"/>
            <a:t>Solidez de lo Política de la </a:t>
          </a:r>
          <a:r>
            <a:rPr lang="es-ES" sz="2000" b="1" dirty="0" err="1"/>
            <a:t>Org</a:t>
          </a:r>
          <a:endParaRPr lang="en-US" sz="2000" b="1" dirty="0"/>
        </a:p>
      </dgm:t>
    </dgm:pt>
    <dgm:pt modelId="{996635F8-BB46-4B0A-A2A3-79A082F36FD9}" type="parTrans" cxnId="{9F996979-C472-4821-A080-F2B8CD8B0E75}">
      <dgm:prSet/>
      <dgm:spPr/>
      <dgm:t>
        <a:bodyPr/>
        <a:lstStyle/>
        <a:p>
          <a:endParaRPr lang="en-US"/>
        </a:p>
      </dgm:t>
    </dgm:pt>
    <dgm:pt modelId="{B739418B-1C09-4676-BED4-43104160FD1A}" type="sibTrans" cxnId="{9F996979-C472-4821-A080-F2B8CD8B0E75}">
      <dgm:prSet/>
      <dgm:spPr/>
      <dgm:t>
        <a:bodyPr/>
        <a:lstStyle/>
        <a:p>
          <a:endParaRPr lang="en-US"/>
        </a:p>
      </dgm:t>
    </dgm:pt>
    <dgm:pt modelId="{37AD49FE-0061-4B2A-9EFC-A43DED49AB88}" type="pres">
      <dgm:prSet presAssocID="{DEBB2D87-D0A9-4C95-AAF8-597A2DC853EE}" presName="diagram" presStyleCnt="0">
        <dgm:presLayoutVars>
          <dgm:dir/>
          <dgm:resizeHandles val="exact"/>
        </dgm:presLayoutVars>
      </dgm:prSet>
      <dgm:spPr/>
    </dgm:pt>
    <dgm:pt modelId="{F2FFF7D1-33D0-4FC2-82BE-7C52BDD1ED31}" type="pres">
      <dgm:prSet presAssocID="{2FC99BEA-7B7E-46C5-BA41-AAF3987319BA}" presName="node" presStyleLbl="node1" presStyleIdx="0" presStyleCnt="5" custScaleX="32690" custScaleY="15095" custLinFactNeighborX="-6141" custLinFactNeighborY="34716">
        <dgm:presLayoutVars>
          <dgm:bulletEnabled val="1"/>
        </dgm:presLayoutVars>
      </dgm:prSet>
      <dgm:spPr/>
    </dgm:pt>
    <dgm:pt modelId="{E4672457-FE77-42FB-832E-4F0F972D78B8}" type="pres">
      <dgm:prSet presAssocID="{AF22BDE5-C3BC-452C-B08C-43B968C224C0}" presName="sibTrans" presStyleCnt="0"/>
      <dgm:spPr/>
    </dgm:pt>
    <dgm:pt modelId="{03B66956-BF74-4DBF-99C9-00889D3C3999}" type="pres">
      <dgm:prSet presAssocID="{D6324D1A-BC53-4DE6-A9E9-29652162C70D}" presName="node" presStyleLbl="node1" presStyleIdx="1" presStyleCnt="5" custScaleX="31379" custScaleY="17570" custLinFactNeighborX="-19585" custLinFactNeighborY="2201">
        <dgm:presLayoutVars>
          <dgm:bulletEnabled val="1"/>
        </dgm:presLayoutVars>
      </dgm:prSet>
      <dgm:spPr/>
    </dgm:pt>
    <dgm:pt modelId="{CE702F7C-9AD6-45A7-A3CD-F3CB1E1EE7F9}" type="pres">
      <dgm:prSet presAssocID="{62018950-98E0-47F5-9956-297BD7B13B8E}" presName="sibTrans" presStyleCnt="0"/>
      <dgm:spPr/>
    </dgm:pt>
    <dgm:pt modelId="{E29D3CAF-6200-4887-882D-783FF65D7F57}" type="pres">
      <dgm:prSet presAssocID="{61200F10-6534-458B-9EBB-055514E947CF}" presName="node" presStyleLbl="node1" presStyleIdx="2" presStyleCnt="5" custScaleX="32885" custScaleY="14838" custLinFactNeighborX="63415" custLinFactNeighborY="1636">
        <dgm:presLayoutVars>
          <dgm:bulletEnabled val="1"/>
        </dgm:presLayoutVars>
      </dgm:prSet>
      <dgm:spPr/>
    </dgm:pt>
    <dgm:pt modelId="{43501DE6-7A23-4679-BA5A-FBC766EC6534}" type="pres">
      <dgm:prSet presAssocID="{F2A4A9BD-C2C2-4FED-8467-42E3479DC9A7}" presName="sibTrans" presStyleCnt="0"/>
      <dgm:spPr/>
    </dgm:pt>
    <dgm:pt modelId="{A65FA7FB-A126-4F07-B74F-297A67DA02A1}" type="pres">
      <dgm:prSet presAssocID="{9FB86007-3BFE-4BDA-97BE-EB601F7C44D4}" presName="node" presStyleLbl="node1" presStyleIdx="3" presStyleCnt="5" custScaleX="22849" custScaleY="9508" custLinFactNeighborX="-32043" custLinFactNeighborY="-35424">
        <dgm:presLayoutVars>
          <dgm:bulletEnabled val="1"/>
        </dgm:presLayoutVars>
      </dgm:prSet>
      <dgm:spPr/>
    </dgm:pt>
    <dgm:pt modelId="{08ADB4D3-D16E-4337-BF9B-036D8BF0DAC7}" type="pres">
      <dgm:prSet presAssocID="{45D2FCA9-E178-4046-832A-077CB2C406AD}" presName="sibTrans" presStyleCnt="0"/>
      <dgm:spPr/>
    </dgm:pt>
    <dgm:pt modelId="{6B8E9BBD-5BF7-4654-8E68-DCD445CB3E64}" type="pres">
      <dgm:prSet presAssocID="{57550B31-8F90-4EEC-9E51-3AEBDA192CBB}" presName="node" presStyleLbl="node1" presStyleIdx="4" presStyleCnt="5" custScaleX="23190" custScaleY="9658" custLinFactNeighborX="-76414" custLinFactNeighborY="-21293">
        <dgm:presLayoutVars>
          <dgm:bulletEnabled val="1"/>
        </dgm:presLayoutVars>
      </dgm:prSet>
      <dgm:spPr/>
    </dgm:pt>
  </dgm:ptLst>
  <dgm:cxnLst>
    <dgm:cxn modelId="{4522C822-468D-40BF-A233-A4958338CE2B}" srcId="{DEBB2D87-D0A9-4C95-AAF8-597A2DC853EE}" destId="{61200F10-6534-458B-9EBB-055514E947CF}" srcOrd="2" destOrd="0" parTransId="{690DDFF3-95A6-4D83-AB9A-D4F6B606B9A8}" sibTransId="{F2A4A9BD-C2C2-4FED-8467-42E3479DC9A7}"/>
    <dgm:cxn modelId="{EF128728-7FC7-4CF0-BEE0-E46584460DB6}" srcId="{DEBB2D87-D0A9-4C95-AAF8-597A2DC853EE}" destId="{D6324D1A-BC53-4DE6-A9E9-29652162C70D}" srcOrd="1" destOrd="0" parTransId="{D84FCE3B-3E83-41CD-AF00-B27287272A6B}" sibTransId="{62018950-98E0-47F5-9956-297BD7B13B8E}"/>
    <dgm:cxn modelId="{9F996979-C472-4821-A080-F2B8CD8B0E75}" srcId="{DEBB2D87-D0A9-4C95-AAF8-597A2DC853EE}" destId="{57550B31-8F90-4EEC-9E51-3AEBDA192CBB}" srcOrd="4" destOrd="0" parTransId="{996635F8-BB46-4B0A-A2A3-79A082F36FD9}" sibTransId="{B739418B-1C09-4676-BED4-43104160FD1A}"/>
    <dgm:cxn modelId="{104D6591-FAA4-4338-A2FA-0C1932A9A24F}" type="presOf" srcId="{DEBB2D87-D0A9-4C95-AAF8-597A2DC853EE}" destId="{37AD49FE-0061-4B2A-9EFC-A43DED49AB88}" srcOrd="0" destOrd="0" presId="urn:microsoft.com/office/officeart/2005/8/layout/default"/>
    <dgm:cxn modelId="{DB189795-52E3-404B-B8DA-1AC0A5DB4546}" srcId="{DEBB2D87-D0A9-4C95-AAF8-597A2DC853EE}" destId="{2FC99BEA-7B7E-46C5-BA41-AAF3987319BA}" srcOrd="0" destOrd="0" parTransId="{721C7887-D39D-44E2-BACC-7B2D5EA4A52D}" sibTransId="{AF22BDE5-C3BC-452C-B08C-43B968C224C0}"/>
    <dgm:cxn modelId="{A4EF55A4-38D0-441F-BBBD-7F514969EF2A}" type="presOf" srcId="{61200F10-6534-458B-9EBB-055514E947CF}" destId="{E29D3CAF-6200-4887-882D-783FF65D7F57}" srcOrd="0" destOrd="0" presId="urn:microsoft.com/office/officeart/2005/8/layout/default"/>
    <dgm:cxn modelId="{D3B959AB-8224-44E3-9F72-BA3806C16DB7}" type="presOf" srcId="{57550B31-8F90-4EEC-9E51-3AEBDA192CBB}" destId="{6B8E9BBD-5BF7-4654-8E68-DCD445CB3E64}" srcOrd="0" destOrd="0" presId="urn:microsoft.com/office/officeart/2005/8/layout/default"/>
    <dgm:cxn modelId="{DBFB95AC-0C97-48AA-80C8-C1CC35D0CB90}" srcId="{DEBB2D87-D0A9-4C95-AAF8-597A2DC853EE}" destId="{9FB86007-3BFE-4BDA-97BE-EB601F7C44D4}" srcOrd="3" destOrd="0" parTransId="{955AF0CF-F1F9-4A28-B56B-57443A18FE89}" sibTransId="{45D2FCA9-E178-4046-832A-077CB2C406AD}"/>
    <dgm:cxn modelId="{412888B2-4915-4AD8-B3DE-17B1EA1E705F}" type="presOf" srcId="{9FB86007-3BFE-4BDA-97BE-EB601F7C44D4}" destId="{A65FA7FB-A126-4F07-B74F-297A67DA02A1}" srcOrd="0" destOrd="0" presId="urn:microsoft.com/office/officeart/2005/8/layout/default"/>
    <dgm:cxn modelId="{2DF5FED0-590D-4B5D-A12F-1877D75F3056}" type="presOf" srcId="{2FC99BEA-7B7E-46C5-BA41-AAF3987319BA}" destId="{F2FFF7D1-33D0-4FC2-82BE-7C52BDD1ED31}" srcOrd="0" destOrd="0" presId="urn:microsoft.com/office/officeart/2005/8/layout/default"/>
    <dgm:cxn modelId="{58DE10E3-2C17-40AC-B308-0C347E54F096}" type="presOf" srcId="{D6324D1A-BC53-4DE6-A9E9-29652162C70D}" destId="{03B66956-BF74-4DBF-99C9-00889D3C3999}" srcOrd="0" destOrd="0" presId="urn:microsoft.com/office/officeart/2005/8/layout/default"/>
    <dgm:cxn modelId="{89E443B1-1018-48BF-AD7E-A3851832317B}" type="presParOf" srcId="{37AD49FE-0061-4B2A-9EFC-A43DED49AB88}" destId="{F2FFF7D1-33D0-4FC2-82BE-7C52BDD1ED31}" srcOrd="0" destOrd="0" presId="urn:microsoft.com/office/officeart/2005/8/layout/default"/>
    <dgm:cxn modelId="{37DEDDC4-6E7E-48E8-BFB5-CE6F9FC6F05C}" type="presParOf" srcId="{37AD49FE-0061-4B2A-9EFC-A43DED49AB88}" destId="{E4672457-FE77-42FB-832E-4F0F972D78B8}" srcOrd="1" destOrd="0" presId="urn:microsoft.com/office/officeart/2005/8/layout/default"/>
    <dgm:cxn modelId="{2FB9A934-D250-4E79-AF1C-115A10B958D3}" type="presParOf" srcId="{37AD49FE-0061-4B2A-9EFC-A43DED49AB88}" destId="{03B66956-BF74-4DBF-99C9-00889D3C3999}" srcOrd="2" destOrd="0" presId="urn:microsoft.com/office/officeart/2005/8/layout/default"/>
    <dgm:cxn modelId="{4180348B-BB0A-4C44-A48E-90DEC2573E29}" type="presParOf" srcId="{37AD49FE-0061-4B2A-9EFC-A43DED49AB88}" destId="{CE702F7C-9AD6-45A7-A3CD-F3CB1E1EE7F9}" srcOrd="3" destOrd="0" presId="urn:microsoft.com/office/officeart/2005/8/layout/default"/>
    <dgm:cxn modelId="{5B3FD530-2E32-4F8C-A0CB-DF15BE702D10}" type="presParOf" srcId="{37AD49FE-0061-4B2A-9EFC-A43DED49AB88}" destId="{E29D3CAF-6200-4887-882D-783FF65D7F57}" srcOrd="4" destOrd="0" presId="urn:microsoft.com/office/officeart/2005/8/layout/default"/>
    <dgm:cxn modelId="{4A7AE678-4966-42AA-A598-C8CFFDF13A63}" type="presParOf" srcId="{37AD49FE-0061-4B2A-9EFC-A43DED49AB88}" destId="{43501DE6-7A23-4679-BA5A-FBC766EC6534}" srcOrd="5" destOrd="0" presId="urn:microsoft.com/office/officeart/2005/8/layout/default"/>
    <dgm:cxn modelId="{FB1B7B03-0C73-4D15-906E-94980DE91639}" type="presParOf" srcId="{37AD49FE-0061-4B2A-9EFC-A43DED49AB88}" destId="{A65FA7FB-A126-4F07-B74F-297A67DA02A1}" srcOrd="6" destOrd="0" presId="urn:microsoft.com/office/officeart/2005/8/layout/default"/>
    <dgm:cxn modelId="{3AF9690C-860F-4159-BF32-4E9CAFB8D318}" type="presParOf" srcId="{37AD49FE-0061-4B2A-9EFC-A43DED49AB88}" destId="{08ADB4D3-D16E-4337-BF9B-036D8BF0DAC7}" srcOrd="7" destOrd="0" presId="urn:microsoft.com/office/officeart/2005/8/layout/default"/>
    <dgm:cxn modelId="{2E252049-38EE-4CAA-9C09-B9F810B21282}" type="presParOf" srcId="{37AD49FE-0061-4B2A-9EFC-A43DED49AB88}" destId="{6B8E9BBD-5BF7-4654-8E68-DCD445CB3E6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6FBB8-5CE4-4A50-BC85-C0F0C99C204D}">
      <dsp:nvSpPr>
        <dsp:cNvPr id="0" name=""/>
        <dsp:cNvSpPr/>
      </dsp:nvSpPr>
      <dsp:spPr>
        <a:xfrm>
          <a:off x="3073146" y="933996"/>
          <a:ext cx="1768970" cy="1768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err="1"/>
            <a:t>Práctica</a:t>
          </a:r>
          <a:endParaRPr lang="en-US" sz="3200" kern="1200" dirty="0"/>
        </a:p>
      </dsp:txBody>
      <dsp:txXfrm>
        <a:off x="3073146" y="933996"/>
        <a:ext cx="1768970" cy="1768970"/>
      </dsp:txXfrm>
    </dsp:sp>
    <dsp:sp modelId="{74347F98-BA6A-40FE-BA57-5758D598D56E}">
      <dsp:nvSpPr>
        <dsp:cNvPr id="0" name=""/>
        <dsp:cNvSpPr/>
      </dsp:nvSpPr>
      <dsp:spPr>
        <a:xfrm>
          <a:off x="693432" y="-465"/>
          <a:ext cx="3637894" cy="3637894"/>
        </a:xfrm>
        <a:prstGeom prst="circularArrow">
          <a:avLst>
            <a:gd name="adj1" fmla="val 9482"/>
            <a:gd name="adj2" fmla="val 684893"/>
            <a:gd name="adj3" fmla="val 7851079"/>
            <a:gd name="adj4" fmla="val 2264028"/>
            <a:gd name="adj5" fmla="val 11062"/>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A75CC2-4CA3-414F-89C9-E0BEC37FF8A7}">
      <dsp:nvSpPr>
        <dsp:cNvPr id="0" name=""/>
        <dsp:cNvSpPr/>
      </dsp:nvSpPr>
      <dsp:spPr>
        <a:xfrm>
          <a:off x="182642" y="933996"/>
          <a:ext cx="1768970" cy="1768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err="1"/>
            <a:t>Investig</a:t>
          </a:r>
          <a:endParaRPr lang="en-US" sz="3200" kern="1200" dirty="0"/>
        </a:p>
      </dsp:txBody>
      <dsp:txXfrm>
        <a:off x="182642" y="933996"/>
        <a:ext cx="1768970" cy="1768970"/>
      </dsp:txXfrm>
    </dsp:sp>
    <dsp:sp modelId="{8D307DD6-CBEB-4F37-BE46-5A3839D80562}">
      <dsp:nvSpPr>
        <dsp:cNvPr id="0" name=""/>
        <dsp:cNvSpPr/>
      </dsp:nvSpPr>
      <dsp:spPr>
        <a:xfrm>
          <a:off x="693432" y="-465"/>
          <a:ext cx="3637894" cy="3637894"/>
        </a:xfrm>
        <a:prstGeom prst="circularArrow">
          <a:avLst>
            <a:gd name="adj1" fmla="val 9482"/>
            <a:gd name="adj2" fmla="val 684893"/>
            <a:gd name="adj3" fmla="val 18651079"/>
            <a:gd name="adj4" fmla="val 13064028"/>
            <a:gd name="adj5" fmla="val 11062"/>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65A7-BAD6-4129-8BD3-E229387A7183}">
      <dsp:nvSpPr>
        <dsp:cNvPr id="0" name=""/>
        <dsp:cNvSpPr/>
      </dsp:nvSpPr>
      <dsp:spPr>
        <a:xfrm>
          <a:off x="1222896" y="0"/>
          <a:ext cx="3617177" cy="3617177"/>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r>
            <a:rPr lang="en-US" sz="2500" kern="1200" dirty="0" err="1"/>
            <a:t>Investigación</a:t>
          </a:r>
          <a:endParaRPr lang="en-US" sz="2500" kern="1200" dirty="0"/>
        </a:p>
      </dsp:txBody>
      <dsp:txXfrm>
        <a:off x="1727997" y="426543"/>
        <a:ext cx="2085580" cy="2764091"/>
      </dsp:txXfrm>
    </dsp:sp>
    <dsp:sp modelId="{5C6C0DD2-06BC-4244-9E02-625054012ED8}">
      <dsp:nvSpPr>
        <dsp:cNvPr id="0" name=""/>
        <dsp:cNvSpPr/>
      </dsp:nvSpPr>
      <dsp:spPr>
        <a:xfrm>
          <a:off x="4771748" y="9892"/>
          <a:ext cx="3617177" cy="3617177"/>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r>
            <a:rPr lang="en-US" sz="2500" kern="1200" dirty="0" err="1"/>
            <a:t>Práctica</a:t>
          </a:r>
          <a:endParaRPr lang="en-US" sz="2500" kern="1200" dirty="0"/>
        </a:p>
      </dsp:txBody>
      <dsp:txXfrm>
        <a:off x="5798245" y="436435"/>
        <a:ext cx="2085580" cy="27640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505DE-EEDB-4CE2-87CD-940E5A31575E}">
      <dsp:nvSpPr>
        <dsp:cNvPr id="0" name=""/>
        <dsp:cNvSpPr/>
      </dsp:nvSpPr>
      <dsp:spPr>
        <a:xfrm>
          <a:off x="1225414" y="131381"/>
          <a:ext cx="671740" cy="67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1225414" y="131381"/>
        <a:ext cx="671740" cy="671740"/>
      </dsp:txXfrm>
    </dsp:sp>
    <dsp:sp modelId="{0202BFE2-2CDD-4EEC-AFFF-5254F468104D}">
      <dsp:nvSpPr>
        <dsp:cNvPr id="0" name=""/>
        <dsp:cNvSpPr/>
      </dsp:nvSpPr>
      <dsp:spPr>
        <a:xfrm>
          <a:off x="203304" y="-499"/>
          <a:ext cx="1587195" cy="1587195"/>
        </a:xfrm>
        <a:prstGeom prst="circularArrow">
          <a:avLst>
            <a:gd name="adj1" fmla="val 8253"/>
            <a:gd name="adj2" fmla="val 576494"/>
            <a:gd name="adj3" fmla="val 2962128"/>
            <a:gd name="adj4" fmla="val 52880"/>
            <a:gd name="adj5" fmla="val 9628"/>
          </a:avLst>
        </a:prstGeom>
        <a:solidFill>
          <a:schemeClr val="accent4"/>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9CCAE2-D77B-4A45-9450-73BB6DDA6A8F}">
      <dsp:nvSpPr>
        <dsp:cNvPr id="0" name=""/>
        <dsp:cNvSpPr/>
      </dsp:nvSpPr>
      <dsp:spPr>
        <a:xfrm>
          <a:off x="661031" y="1108920"/>
          <a:ext cx="671740" cy="67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661031" y="1108920"/>
        <a:ext cx="671740" cy="671740"/>
      </dsp:txXfrm>
    </dsp:sp>
    <dsp:sp modelId="{B1B129B6-2834-4499-A0DB-B700766F2ED9}">
      <dsp:nvSpPr>
        <dsp:cNvPr id="0" name=""/>
        <dsp:cNvSpPr/>
      </dsp:nvSpPr>
      <dsp:spPr>
        <a:xfrm>
          <a:off x="203304" y="-499"/>
          <a:ext cx="1587195" cy="1587195"/>
        </a:xfrm>
        <a:prstGeom prst="circularArrow">
          <a:avLst>
            <a:gd name="adj1" fmla="val 8253"/>
            <a:gd name="adj2" fmla="val 576494"/>
            <a:gd name="adj3" fmla="val 10170626"/>
            <a:gd name="adj4" fmla="val 7261378"/>
            <a:gd name="adj5" fmla="val 9628"/>
          </a:avLst>
        </a:prstGeom>
        <a:solidFill>
          <a:schemeClr val="accent4"/>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069585-293E-4238-A221-B8B402A3EFF9}">
      <dsp:nvSpPr>
        <dsp:cNvPr id="0" name=""/>
        <dsp:cNvSpPr/>
      </dsp:nvSpPr>
      <dsp:spPr>
        <a:xfrm>
          <a:off x="96649" y="131381"/>
          <a:ext cx="671740" cy="671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96649" y="131381"/>
        <a:ext cx="671740" cy="671740"/>
      </dsp:txXfrm>
    </dsp:sp>
    <dsp:sp modelId="{3E9C3B80-2D91-4E95-A58D-F3CCEF859D60}">
      <dsp:nvSpPr>
        <dsp:cNvPr id="0" name=""/>
        <dsp:cNvSpPr/>
      </dsp:nvSpPr>
      <dsp:spPr>
        <a:xfrm>
          <a:off x="237682" y="-94620"/>
          <a:ext cx="1587195" cy="1587195"/>
        </a:xfrm>
        <a:prstGeom prst="circularArrow">
          <a:avLst>
            <a:gd name="adj1" fmla="val 8253"/>
            <a:gd name="adj2" fmla="val 576494"/>
            <a:gd name="adj3" fmla="val 16855108"/>
            <a:gd name="adj4" fmla="val 14968398"/>
            <a:gd name="adj5" fmla="val 9628"/>
          </a:avLst>
        </a:prstGeom>
        <a:solidFill>
          <a:schemeClr val="accent4"/>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FFF7D1-33D0-4FC2-82BE-7C52BDD1ED31}">
      <dsp:nvSpPr>
        <dsp:cNvPr id="0" name=""/>
        <dsp:cNvSpPr/>
      </dsp:nvSpPr>
      <dsp:spPr>
        <a:xfrm>
          <a:off x="817562" y="2828468"/>
          <a:ext cx="3888352" cy="107729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err="1"/>
            <a:t>Ideologías</a:t>
          </a:r>
          <a:r>
            <a:rPr lang="en-US" sz="2400" b="1" kern="1200" dirty="0"/>
            <a:t> de </a:t>
          </a:r>
          <a:r>
            <a:rPr lang="en-US" sz="2400" b="1" kern="1200" dirty="0" err="1"/>
            <a:t>los</a:t>
          </a:r>
          <a:r>
            <a:rPr lang="en-US" sz="2400" b="1" kern="1200" dirty="0"/>
            <a:t> Roles de </a:t>
          </a:r>
          <a:r>
            <a:rPr lang="en-US" sz="2400" b="1" kern="1200" dirty="0" err="1"/>
            <a:t>Género</a:t>
          </a:r>
          <a:r>
            <a:rPr lang="en-US" sz="2400" b="1" kern="1200" dirty="0"/>
            <a:t> </a:t>
          </a:r>
        </a:p>
      </dsp:txBody>
      <dsp:txXfrm>
        <a:off x="817562" y="2828468"/>
        <a:ext cx="3888352" cy="1077295"/>
      </dsp:txXfrm>
    </dsp:sp>
    <dsp:sp modelId="{03B66956-BF74-4DBF-99C9-00889D3C3999}">
      <dsp:nvSpPr>
        <dsp:cNvPr id="0" name=""/>
        <dsp:cNvSpPr/>
      </dsp:nvSpPr>
      <dsp:spPr>
        <a:xfrm>
          <a:off x="4296263" y="419629"/>
          <a:ext cx="3732413" cy="1253931"/>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err="1"/>
            <a:t>Desvinculación</a:t>
          </a:r>
          <a:r>
            <a:rPr lang="en-US" sz="2400" b="1" kern="1200" dirty="0"/>
            <a:t> Moral</a:t>
          </a:r>
        </a:p>
      </dsp:txBody>
      <dsp:txXfrm>
        <a:off x="4296263" y="419629"/>
        <a:ext cx="3732413" cy="1253931"/>
      </dsp:txXfrm>
    </dsp:sp>
    <dsp:sp modelId="{E29D3CAF-6200-4887-882D-783FF65D7F57}">
      <dsp:nvSpPr>
        <dsp:cNvPr id="0" name=""/>
        <dsp:cNvSpPr/>
      </dsp:nvSpPr>
      <dsp:spPr>
        <a:xfrm>
          <a:off x="7612781" y="2822700"/>
          <a:ext cx="3911546" cy="105895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err="1"/>
            <a:t>Acciones</a:t>
          </a:r>
          <a:r>
            <a:rPr lang="en-US" sz="2400" b="1" kern="1200" dirty="0"/>
            <a:t> de </a:t>
          </a:r>
          <a:r>
            <a:rPr lang="en-US" sz="2400" b="1" kern="1200" dirty="0" err="1"/>
            <a:t>Castigo</a:t>
          </a:r>
          <a:endParaRPr lang="en-US" sz="2400" b="1" kern="1200" dirty="0"/>
        </a:p>
      </dsp:txBody>
      <dsp:txXfrm>
        <a:off x="7612781" y="2822700"/>
        <a:ext cx="3911546" cy="1058954"/>
      </dsp:txXfrm>
    </dsp:sp>
    <dsp:sp modelId="{A65FA7FB-A126-4F07-B74F-297A67DA02A1}">
      <dsp:nvSpPr>
        <dsp:cNvPr id="0" name=""/>
        <dsp:cNvSpPr/>
      </dsp:nvSpPr>
      <dsp:spPr>
        <a:xfrm>
          <a:off x="1359421" y="368006"/>
          <a:ext cx="2717802" cy="67856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err="1"/>
            <a:t>Objetivo</a:t>
          </a:r>
          <a:r>
            <a:rPr lang="en-US" sz="2000" b="1" kern="1200" dirty="0"/>
            <a:t> </a:t>
          </a:r>
          <a:r>
            <a:rPr lang="en-US" sz="2000" b="1" kern="1200" dirty="0" err="1"/>
            <a:t>Violación</a:t>
          </a:r>
          <a:r>
            <a:rPr lang="en-US" sz="2000" b="1" kern="1200" dirty="0"/>
            <a:t> de Rol del </a:t>
          </a:r>
          <a:r>
            <a:rPr lang="en-US" sz="2000" b="1" kern="1200" dirty="0" err="1"/>
            <a:t>Género</a:t>
          </a:r>
          <a:endParaRPr lang="en-US" sz="2000" b="1" kern="1200" dirty="0"/>
        </a:p>
      </dsp:txBody>
      <dsp:txXfrm>
        <a:off x="1359421" y="368006"/>
        <a:ext cx="2717802" cy="678564"/>
      </dsp:txXfrm>
    </dsp:sp>
    <dsp:sp modelId="{6B8E9BBD-5BF7-4654-8E68-DCD445CB3E64}">
      <dsp:nvSpPr>
        <dsp:cNvPr id="0" name=""/>
        <dsp:cNvSpPr/>
      </dsp:nvSpPr>
      <dsp:spPr>
        <a:xfrm>
          <a:off x="0" y="1371151"/>
          <a:ext cx="2758363" cy="68926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b="1" kern="1200" dirty="0"/>
            <a:t>Solidez de lo Política de la </a:t>
          </a:r>
          <a:r>
            <a:rPr lang="es-ES" sz="2000" b="1" kern="1200" dirty="0" err="1"/>
            <a:t>Org</a:t>
          </a:r>
          <a:endParaRPr lang="en-US" sz="2000" b="1" kern="1200" dirty="0"/>
        </a:p>
      </dsp:txBody>
      <dsp:txXfrm>
        <a:off x="0" y="1371151"/>
        <a:ext cx="2758363" cy="689269"/>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77008E-6D14-4CFC-A76F-AD8F62B16BA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2800813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7008E-6D14-4CFC-A76F-AD8F62B16BAC}"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150005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7577008E-6D14-4CFC-A76F-AD8F62B16BA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898952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7577008E-6D14-4CFC-A76F-AD8F62B16BAC}" type="datetimeFigureOut">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1646834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7008E-6D14-4CFC-A76F-AD8F62B16BA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312203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7008E-6D14-4CFC-A76F-AD8F62B16BA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308210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7008E-6D14-4CFC-A76F-AD8F62B16BA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258285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77008E-6D14-4CFC-A76F-AD8F62B16BAC}"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2274483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77008E-6D14-4CFC-A76F-AD8F62B16BAC}"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3193069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77008E-6D14-4CFC-A76F-AD8F62B16BAC}" type="datetimeFigureOut">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61295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77008E-6D14-4CFC-A76F-AD8F62B16BAC}" type="datetimeFigureOut">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1179875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7008E-6D14-4CFC-A76F-AD8F62B16BAC}" type="datetimeFigureOut">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2525548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77008E-6D14-4CFC-A76F-AD8F62B16BAC}"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195476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7577008E-6D14-4CFC-A76F-AD8F62B16BAC}" type="datetimeFigureOut">
              <a:rPr lang="en-US" smtClean="0"/>
              <a:t>5/6/2024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1B04C1AA-6C76-4782-89E1-F0303CB6B789}" type="slidenum">
              <a:rPr lang="en-US" smtClean="0"/>
              <a:t>‹#›</a:t>
            </a:fld>
            <a:endParaRPr lang="en-US"/>
          </a:p>
        </p:txBody>
      </p:sp>
    </p:spTree>
    <p:extLst>
      <p:ext uri="{BB962C8B-B14F-4D97-AF65-F5344CB8AC3E}">
        <p14:creationId xmlns:p14="http://schemas.microsoft.com/office/powerpoint/2010/main" val="236679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7577008E-6D14-4CFC-A76F-AD8F62B16BAC}" type="datetimeFigureOut">
              <a:rPr lang="en-US" smtClean="0"/>
              <a:t>5/6/2024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1B04C1AA-6C76-4782-89E1-F0303CB6B789}" type="slidenum">
              <a:rPr lang="en-US" smtClean="0"/>
              <a:t>‹#›</a:t>
            </a:fld>
            <a:endParaRPr lang="en-US"/>
          </a:p>
        </p:txBody>
      </p:sp>
    </p:spTree>
    <p:extLst>
      <p:ext uri="{BB962C8B-B14F-4D97-AF65-F5344CB8AC3E}">
        <p14:creationId xmlns:p14="http://schemas.microsoft.com/office/powerpoint/2010/main" val="285431953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4E1E4-760D-D695-8D1A-06D92AD15B9D}"/>
              </a:ext>
            </a:extLst>
          </p:cNvPr>
          <p:cNvSpPr>
            <a:spLocks noGrp="1"/>
          </p:cNvSpPr>
          <p:nvPr>
            <p:ph type="ctrTitle"/>
          </p:nvPr>
        </p:nvSpPr>
        <p:spPr>
          <a:xfrm>
            <a:off x="728770" y="996903"/>
            <a:ext cx="11399062" cy="3423296"/>
          </a:xfrm>
        </p:spPr>
        <p:txBody>
          <a:bodyPr>
            <a:normAutofit fontScale="90000"/>
          </a:bodyPr>
          <a:lstStyle/>
          <a:p>
            <a:r>
              <a:rPr lang="es-ES" sz="6000" dirty="0">
                <a:effectLst/>
                <a:latin typeface="Calibri" panose="020F0502020204030204" pitchFamily="34" charset="0"/>
                <a:ea typeface="Calibri" panose="020F0502020204030204" pitchFamily="34" charset="0"/>
                <a:cs typeface="Times New Roman" panose="02020603050405020304" pitchFamily="18" charset="0"/>
              </a:rPr>
              <a:t>Cerrar la Brecha entre la Investigación y la Práctica</a:t>
            </a:r>
            <a:br>
              <a:rPr lang="en-US" sz="6000" dirty="0">
                <a:effectLst/>
                <a:latin typeface="Calibri" panose="020F0502020204030204" pitchFamily="34" charset="0"/>
                <a:ea typeface="Calibri" panose="020F0502020204030204" pitchFamily="34" charset="0"/>
                <a:cs typeface="Times New Roman" panose="02020603050405020304" pitchFamily="18" charset="0"/>
              </a:rPr>
            </a:br>
            <a:br>
              <a:rPr lang="en-US" sz="3200" dirty="0">
                <a:effectLst/>
                <a:latin typeface="Calibri" panose="020F0502020204030204" pitchFamily="34" charset="0"/>
                <a:ea typeface="Calibri" panose="020F0502020204030204" pitchFamily="34" charset="0"/>
                <a:cs typeface="Times New Roman" panose="02020603050405020304" pitchFamily="18" charset="0"/>
              </a:rPr>
            </a:br>
            <a:br>
              <a:rPr lang="en-US" sz="40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t>This presentation has been funded by the European Union’s Horizon 2020 research and innovation </a:t>
            </a:r>
            <a:r>
              <a:rPr lang="en-US" sz="1200" dirty="0" err="1"/>
              <a:t>programme</a:t>
            </a:r>
            <a:r>
              <a:rPr lang="en-US" sz="1200" dirty="0"/>
              <a:t> under the Marie </a:t>
            </a:r>
            <a:r>
              <a:rPr lang="en-US" sz="1200" dirty="0" err="1"/>
              <a:t>Skłodowska</a:t>
            </a:r>
            <a:r>
              <a:rPr lang="en-US" sz="1200" dirty="0"/>
              <a:t>-Curie grant agreement No 101030652</a:t>
            </a:r>
            <a:br>
              <a:rPr lang="en-US" sz="1200" dirty="0"/>
            </a:br>
            <a:endParaRPr lang="en-US" sz="4000" dirty="0"/>
          </a:p>
        </p:txBody>
      </p:sp>
      <p:sp>
        <p:nvSpPr>
          <p:cNvPr id="3" name="Subtitle 2">
            <a:extLst>
              <a:ext uri="{FF2B5EF4-FFF2-40B4-BE49-F238E27FC236}">
                <a16:creationId xmlns:a16="http://schemas.microsoft.com/office/drawing/2014/main" id="{2E45677F-3DB0-4343-D549-CB1345C1B067}"/>
              </a:ext>
            </a:extLst>
          </p:cNvPr>
          <p:cNvSpPr>
            <a:spLocks noGrp="1"/>
          </p:cNvSpPr>
          <p:nvPr>
            <p:ph type="subTitle" idx="1"/>
          </p:nvPr>
        </p:nvSpPr>
        <p:spPr>
          <a:xfrm>
            <a:off x="810000" y="5280847"/>
            <a:ext cx="10939695" cy="1078702"/>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Caren Goldberg, Ph.D.</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Marie </a:t>
            </a:r>
            <a:r>
              <a:rPr lang="en-US" sz="1800" dirty="0" err="1">
                <a:effectLst/>
                <a:latin typeface="Times New Roman" panose="02020603050405020304" pitchFamily="18" charset="0"/>
                <a:ea typeface="Times New Roman" panose="02020603050405020304" pitchFamily="18" charset="0"/>
              </a:rPr>
              <a:t>Skłodowska</a:t>
            </a:r>
            <a:r>
              <a:rPr lang="en-US" sz="1800" dirty="0">
                <a:effectLst/>
                <a:latin typeface="Times New Roman" panose="02020603050405020304" pitchFamily="18" charset="0"/>
                <a:ea typeface="Times New Roman" panose="02020603050405020304" pitchFamily="18" charset="0"/>
              </a:rPr>
              <a:t> Curie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Research Fellow </a:t>
            </a:r>
          </a:p>
          <a:p>
            <a:r>
              <a:rPr lang="en-US" sz="1800" dirty="0">
                <a:latin typeface="Times New Roman" panose="02020603050405020304" pitchFamily="18" charset="0"/>
                <a:ea typeface="Calibri" panose="020F0502020204030204" pitchFamily="34" charset="0"/>
                <a:cs typeface="Times New Roman" panose="02020603050405020304" pitchFamily="18" charset="0"/>
              </a:rPr>
              <a:t>Universidad de Sevilla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413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70D16-7BF3-BFB3-B6B0-1D9A8D8C0EE6}"/>
              </a:ext>
            </a:extLst>
          </p:cNvPr>
          <p:cNvSpPr>
            <a:spLocks noGrp="1"/>
          </p:cNvSpPr>
          <p:nvPr>
            <p:ph type="title"/>
          </p:nvPr>
        </p:nvSpPr>
        <p:spPr/>
        <p:txBody>
          <a:bodyPr/>
          <a:lstStyle/>
          <a:p>
            <a:r>
              <a:rPr lang="es-ES" dirty="0"/>
              <a:t>La Práctica Informa a las Investigaciones</a:t>
            </a:r>
            <a:endParaRPr lang="en-US" dirty="0"/>
          </a:p>
        </p:txBody>
      </p:sp>
      <p:sp>
        <p:nvSpPr>
          <p:cNvPr id="3" name="Content Placeholder 2">
            <a:extLst>
              <a:ext uri="{FF2B5EF4-FFF2-40B4-BE49-F238E27FC236}">
                <a16:creationId xmlns:a16="http://schemas.microsoft.com/office/drawing/2014/main" id="{7D915337-1356-55B9-E23A-97BCA9DA6583}"/>
              </a:ext>
            </a:extLst>
          </p:cNvPr>
          <p:cNvSpPr>
            <a:spLocks noGrp="1"/>
          </p:cNvSpPr>
          <p:nvPr>
            <p:ph idx="1"/>
          </p:nvPr>
        </p:nvSpPr>
        <p:spPr/>
        <p:txBody>
          <a:bodyPr/>
          <a:lstStyle/>
          <a:p>
            <a:r>
              <a:rPr lang="es-ES" sz="2400" dirty="0"/>
              <a:t>Basarme en el OTSHI para evaluar los climas me llevó a pensar en la literatura sobre acoso sexual de formas muy diferentes, lo que me ayudó a identificar muchas lagunas que intenté abordar en mis investigaciones.</a:t>
            </a:r>
            <a:endParaRPr lang="en-US" dirty="0"/>
          </a:p>
        </p:txBody>
      </p:sp>
    </p:spTree>
    <p:extLst>
      <p:ext uri="{BB962C8B-B14F-4D97-AF65-F5344CB8AC3E}">
        <p14:creationId xmlns:p14="http://schemas.microsoft.com/office/powerpoint/2010/main" val="2425306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8590-0FBD-DDD9-C3B5-E964CEFF85D8}"/>
              </a:ext>
            </a:extLst>
          </p:cNvPr>
          <p:cNvSpPr>
            <a:spLocks noGrp="1"/>
          </p:cNvSpPr>
          <p:nvPr>
            <p:ph type="title"/>
          </p:nvPr>
        </p:nvSpPr>
        <p:spPr/>
        <p:txBody>
          <a:bodyPr/>
          <a:lstStyle/>
          <a:p>
            <a:r>
              <a:rPr lang="en-US" dirty="0"/>
              <a:t>1. </a:t>
            </a:r>
            <a:r>
              <a:rPr lang="es-ES" dirty="0"/>
              <a:t>No Hubo Estudios Revisados sobre las Investigaciones</a:t>
            </a:r>
            <a:endParaRPr lang="en-US" dirty="0"/>
          </a:p>
        </p:txBody>
      </p:sp>
      <p:sp>
        <p:nvSpPr>
          <p:cNvPr id="3" name="Content Placeholder 2">
            <a:extLst>
              <a:ext uri="{FF2B5EF4-FFF2-40B4-BE49-F238E27FC236}">
                <a16:creationId xmlns:a16="http://schemas.microsoft.com/office/drawing/2014/main" id="{2531DE14-AA2A-2156-60B9-95F9434DB7AC}"/>
              </a:ext>
            </a:extLst>
          </p:cNvPr>
          <p:cNvSpPr>
            <a:spLocks noGrp="1"/>
          </p:cNvSpPr>
          <p:nvPr>
            <p:ph idx="1"/>
          </p:nvPr>
        </p:nvSpPr>
        <p:spPr/>
        <p:txBody>
          <a:bodyPr/>
          <a:lstStyle/>
          <a:p>
            <a:pPr marL="457200" marR="0" indent="-457200">
              <a:spcBef>
                <a:spcPts val="0"/>
              </a:spcBef>
              <a:spcAft>
                <a:spcPts val="0"/>
              </a:spcAft>
            </a:pPr>
            <a:r>
              <a:rPr lang="en-US" sz="2400" dirty="0">
                <a:effectLst/>
                <a:ea typeface="Times New Roman" panose="02020603050405020304" pitchFamily="18" charset="0"/>
                <a:cs typeface="Times New Roman" panose="02020603050405020304" pitchFamily="18" charset="0"/>
              </a:rPr>
              <a:t>Goldberg, C., Rawski, S., &amp; Perry, E. (2019).  Training managers to handle sexual harassment complaints:  A longitudinal examination.  </a:t>
            </a:r>
            <a:r>
              <a:rPr lang="en-US" sz="2400" i="1" dirty="0">
                <a:effectLst/>
                <a:ea typeface="Times New Roman" panose="02020603050405020304" pitchFamily="18" charset="0"/>
                <a:cs typeface="Times New Roman" panose="02020603050405020304" pitchFamily="18" charset="0"/>
              </a:rPr>
              <a:t>Human Resource Development Quarterly, 30, </a:t>
            </a:r>
            <a:r>
              <a:rPr lang="en-US" sz="2400" dirty="0">
                <a:effectLst/>
                <a:ea typeface="Times New Roman" panose="02020603050405020304" pitchFamily="18" charset="0"/>
                <a:cs typeface="Times New Roman" panose="02020603050405020304" pitchFamily="18" charset="0"/>
              </a:rPr>
              <a:t>81-100</a:t>
            </a:r>
            <a:r>
              <a:rPr lang="en-US" sz="2400" i="1" dirty="0">
                <a:effectLst/>
                <a:ea typeface="Times New Roman" panose="02020603050405020304" pitchFamily="18" charset="0"/>
                <a:cs typeface="Times New Roman" panose="02020603050405020304" pitchFamily="18" charset="0"/>
              </a:rPr>
              <a:t>.</a:t>
            </a:r>
          </a:p>
          <a:p>
            <a:pPr marL="857250" lvl="1" indent="-457200">
              <a:spcBef>
                <a:spcPts val="0"/>
              </a:spcBef>
              <a:spcAft>
                <a:spcPts val="0"/>
              </a:spcAft>
            </a:pPr>
            <a:r>
              <a:rPr lang="es-ES" sz="2000" dirty="0">
                <a:effectLst/>
                <a:ea typeface="Times New Roman" panose="02020603050405020304" pitchFamily="18" charset="0"/>
                <a:cs typeface="Times New Roman" panose="02020603050405020304" pitchFamily="18" charset="0"/>
              </a:rPr>
              <a:t>Ya hemos recogido datos antes </a:t>
            </a:r>
            <a:r>
              <a:rPr lang="es-ES" sz="2000" dirty="0">
                <a:ea typeface="Times New Roman" panose="02020603050405020304" pitchFamily="18" charset="0"/>
                <a:cs typeface="Times New Roman" panose="02020603050405020304" pitchFamily="18" charset="0"/>
              </a:rPr>
              <a:t>y después de una</a:t>
            </a:r>
            <a:r>
              <a:rPr lang="es-ES" sz="2000" dirty="0">
                <a:effectLst/>
                <a:ea typeface="Times New Roman" panose="02020603050405020304" pitchFamily="18" charset="0"/>
                <a:cs typeface="Times New Roman" panose="02020603050405020304" pitchFamily="18" charset="0"/>
              </a:rPr>
              <a:t> formación sobre las investigaciones que asistieron los directores de RRHH y estábamos en la fase de revisión de lo que habíamos presentado originalmente como un artículo sobre la formación en SH.</a:t>
            </a:r>
          </a:p>
          <a:p>
            <a:pPr marL="857250" lvl="1" indent="-457200">
              <a:spcBef>
                <a:spcPts val="0"/>
              </a:spcBef>
              <a:spcAft>
                <a:spcPts val="0"/>
              </a:spcAft>
            </a:pPr>
            <a:r>
              <a:rPr lang="es-ES" sz="2000" dirty="0">
                <a:effectLst/>
                <a:ea typeface="Times New Roman" panose="02020603050405020304" pitchFamily="18" charset="0"/>
                <a:cs typeface="Times New Roman" panose="02020603050405020304" pitchFamily="18" charset="0"/>
              </a:rPr>
              <a:t>Momento A-ha (mientras testificaba contra la institución de Perry): Este NO es un artículo sobre formaciones </a:t>
            </a:r>
            <a:r>
              <a:rPr lang="es-ES" sz="2000" dirty="0" err="1">
                <a:effectLst/>
                <a:ea typeface="Times New Roman" panose="02020603050405020304" pitchFamily="18" charset="0"/>
                <a:cs typeface="Times New Roman" panose="02020603050405020304" pitchFamily="18" charset="0"/>
              </a:rPr>
              <a:t>contra-acoso</a:t>
            </a:r>
            <a:r>
              <a:rPr lang="es-ES" sz="2000" dirty="0">
                <a:effectLst/>
                <a:ea typeface="Times New Roman" panose="02020603050405020304" pitchFamily="18" charset="0"/>
                <a:cs typeface="Times New Roman" panose="02020603050405020304" pitchFamily="18" charset="0"/>
              </a:rPr>
              <a:t>; ¡es un artículo sobre investigaciones!</a:t>
            </a:r>
            <a:endParaRPr lang="en-US" dirty="0">
              <a:effectLst/>
              <a:latin typeface="CG 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7546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FA0A0-B8E0-BCCE-6778-A134EDBCFC1D}"/>
              </a:ext>
            </a:extLst>
          </p:cNvPr>
          <p:cNvSpPr>
            <a:spLocks noGrp="1"/>
          </p:cNvSpPr>
          <p:nvPr>
            <p:ph type="title"/>
          </p:nvPr>
        </p:nvSpPr>
        <p:spPr/>
        <p:txBody>
          <a:bodyPr/>
          <a:lstStyle/>
          <a:p>
            <a:r>
              <a:rPr lang="en-US" dirty="0" err="1"/>
              <a:t>Resumén</a:t>
            </a:r>
            <a:endParaRPr lang="en-US" dirty="0"/>
          </a:p>
        </p:txBody>
      </p:sp>
      <p:sp>
        <p:nvSpPr>
          <p:cNvPr id="3" name="Content Placeholder 2">
            <a:extLst>
              <a:ext uri="{FF2B5EF4-FFF2-40B4-BE49-F238E27FC236}">
                <a16:creationId xmlns:a16="http://schemas.microsoft.com/office/drawing/2014/main" id="{1B16FBD5-00A0-5C90-9C80-AF51D55D5037}"/>
              </a:ext>
            </a:extLst>
          </p:cNvPr>
          <p:cNvSpPr>
            <a:spLocks noGrp="1"/>
          </p:cNvSpPr>
          <p:nvPr>
            <p:ph idx="1"/>
          </p:nvPr>
        </p:nvSpPr>
        <p:spPr/>
        <p:txBody>
          <a:bodyPr>
            <a:normAutofit lnSpcReduction="10000"/>
          </a:bodyPr>
          <a:lstStyle/>
          <a:p>
            <a:r>
              <a:rPr lang="es-ES" sz="2400" dirty="0"/>
              <a:t>Las percepciones de los directores de RRHH sobre la OTSH afectan directamente a los conocimientos sobre investigaciones adquiridos durante la formación, pero no afectan directamente a las actitudes basadas en mitos sobre el acoso sexual.</a:t>
            </a:r>
          </a:p>
          <a:p>
            <a:r>
              <a:rPr lang="es-ES" sz="2400" dirty="0"/>
              <a:t>La OTSH afecta directamente a la motivación de los directores de RRHH para aprender a investigar.</a:t>
            </a:r>
          </a:p>
          <a:p>
            <a:r>
              <a:rPr lang="es-ES" sz="2400" dirty="0"/>
              <a:t>La MTL relaciona con ambos variables dependientes y es variable mediadora en la relación entre la OTSH y los conocimientos sobre investigaciones adquiridos tras la formación.</a:t>
            </a:r>
            <a:endParaRPr lang="en-US" sz="2400" dirty="0"/>
          </a:p>
        </p:txBody>
      </p:sp>
    </p:spTree>
    <p:extLst>
      <p:ext uri="{BB962C8B-B14F-4D97-AF65-F5344CB8AC3E}">
        <p14:creationId xmlns:p14="http://schemas.microsoft.com/office/powerpoint/2010/main" val="1256161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2D717-5E21-FF41-CA10-C27FE644ADCF}"/>
              </a:ext>
            </a:extLst>
          </p:cNvPr>
          <p:cNvSpPr>
            <a:spLocks noGrp="1"/>
          </p:cNvSpPr>
          <p:nvPr>
            <p:ph type="title"/>
          </p:nvPr>
        </p:nvSpPr>
        <p:spPr/>
        <p:txBody>
          <a:bodyPr/>
          <a:lstStyle/>
          <a:p>
            <a:r>
              <a:rPr lang="en-US" dirty="0" err="1"/>
              <a:t>Práctica</a:t>
            </a:r>
            <a:r>
              <a:rPr lang="en-US" dirty="0"/>
              <a:t> </a:t>
            </a:r>
            <a:r>
              <a:rPr lang="en-US" dirty="0">
                <a:sym typeface="Wingdings" panose="05000000000000000000" pitchFamily="2" charset="2"/>
              </a:rPr>
              <a:t> </a:t>
            </a:r>
            <a:r>
              <a:rPr lang="en-US" dirty="0" err="1">
                <a:sym typeface="Wingdings" panose="05000000000000000000" pitchFamily="2" charset="2"/>
              </a:rPr>
              <a:t>Investigación</a:t>
            </a:r>
            <a:r>
              <a:rPr lang="en-US" dirty="0">
                <a:sym typeface="Wingdings" panose="05000000000000000000" pitchFamily="2" charset="2"/>
              </a:rPr>
              <a:t>  </a:t>
            </a:r>
            <a:r>
              <a:rPr lang="en-US" dirty="0" err="1">
                <a:sym typeface="Wingdings" panose="05000000000000000000" pitchFamily="2" charset="2"/>
              </a:rPr>
              <a:t>Práctica</a:t>
            </a:r>
            <a:endParaRPr lang="en-US" dirty="0"/>
          </a:p>
        </p:txBody>
      </p:sp>
      <p:sp>
        <p:nvSpPr>
          <p:cNvPr id="3" name="Content Placeholder 2">
            <a:extLst>
              <a:ext uri="{FF2B5EF4-FFF2-40B4-BE49-F238E27FC236}">
                <a16:creationId xmlns:a16="http://schemas.microsoft.com/office/drawing/2014/main" id="{D7ECE719-0483-B6A3-5B9E-FB1DF919C212}"/>
              </a:ext>
            </a:extLst>
          </p:cNvPr>
          <p:cNvSpPr>
            <a:spLocks noGrp="1"/>
          </p:cNvSpPr>
          <p:nvPr>
            <p:ph idx="1"/>
          </p:nvPr>
        </p:nvSpPr>
        <p:spPr/>
        <p:txBody>
          <a:bodyPr>
            <a:normAutofit/>
          </a:bodyPr>
          <a:lstStyle/>
          <a:p>
            <a:r>
              <a:rPr lang="es-ES" sz="2400" dirty="0"/>
              <a:t>En la revisión del artículo de HRDQ, incluí un apéndice que resumía el contenido de la formación.</a:t>
            </a:r>
          </a:p>
          <a:p>
            <a:pPr lvl="1"/>
            <a:r>
              <a:rPr lang="es-ES" sz="2200" dirty="0"/>
              <a:t>Ahora existe un artículo revisado por expertos que indica las prácticas que componen las investigaciones eficaces, que doy a mis clientes abogados antes de que tomen la declaración del personal de RRHH.</a:t>
            </a:r>
          </a:p>
          <a:p>
            <a:pPr lvl="1"/>
            <a:r>
              <a:rPr lang="es-ES" sz="2200" dirty="0"/>
              <a:t>¡Boom!: Yo (junto con mis coautores) soy ahora la única persona en el mundo que ha publicado un documento revisado por pares sobre las investigaciones.</a:t>
            </a:r>
            <a:endParaRPr lang="en-US" sz="1800" dirty="0"/>
          </a:p>
        </p:txBody>
      </p:sp>
      <p:graphicFrame>
        <p:nvGraphicFramePr>
          <p:cNvPr id="7" name="Diagram 6">
            <a:extLst>
              <a:ext uri="{FF2B5EF4-FFF2-40B4-BE49-F238E27FC236}">
                <a16:creationId xmlns:a16="http://schemas.microsoft.com/office/drawing/2014/main" id="{B4F6121B-09FC-AE91-CCD2-13C1E9A4B814}"/>
              </a:ext>
            </a:extLst>
          </p:cNvPr>
          <p:cNvGraphicFramePr/>
          <p:nvPr>
            <p:extLst>
              <p:ext uri="{D42A27DB-BD31-4B8C-83A1-F6EECF244321}">
                <p14:modId xmlns:p14="http://schemas.microsoft.com/office/powerpoint/2010/main" val="387648025"/>
              </p:ext>
            </p:extLst>
          </p:nvPr>
        </p:nvGraphicFramePr>
        <p:xfrm>
          <a:off x="9886520" y="233430"/>
          <a:ext cx="1993804" cy="1781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703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5F0A-0397-6B78-D40F-4AAB0630FB60}"/>
              </a:ext>
            </a:extLst>
          </p:cNvPr>
          <p:cNvSpPr>
            <a:spLocks noGrp="1"/>
          </p:cNvSpPr>
          <p:nvPr>
            <p:ph type="title"/>
          </p:nvPr>
        </p:nvSpPr>
        <p:spPr>
          <a:xfrm>
            <a:off x="803125" y="447188"/>
            <a:ext cx="10571998" cy="970450"/>
          </a:xfrm>
        </p:spPr>
        <p:txBody>
          <a:bodyPr/>
          <a:lstStyle/>
          <a:p>
            <a:r>
              <a:rPr lang="en-US" dirty="0"/>
              <a:t>2. </a:t>
            </a:r>
            <a:r>
              <a:rPr lang="es-ES" dirty="0"/>
              <a:t>La OTSHI es Todo Lo que Tenemos, Pero Tiene Algunos Defectos Sustanciales</a:t>
            </a:r>
            <a:endParaRPr lang="en-US" dirty="0"/>
          </a:p>
        </p:txBody>
      </p:sp>
      <p:sp>
        <p:nvSpPr>
          <p:cNvPr id="3" name="Content Placeholder 2">
            <a:extLst>
              <a:ext uri="{FF2B5EF4-FFF2-40B4-BE49-F238E27FC236}">
                <a16:creationId xmlns:a16="http://schemas.microsoft.com/office/drawing/2014/main" id="{092004A2-E240-5805-3805-65422C5ECF53}"/>
              </a:ext>
            </a:extLst>
          </p:cNvPr>
          <p:cNvSpPr>
            <a:spLocks noGrp="1"/>
          </p:cNvSpPr>
          <p:nvPr>
            <p:ph idx="1"/>
          </p:nvPr>
        </p:nvSpPr>
        <p:spPr/>
        <p:txBody>
          <a:bodyPr/>
          <a:lstStyle/>
          <a:p>
            <a:r>
              <a:rPr lang="en-US" sz="2400" dirty="0">
                <a:effectLst/>
                <a:ea typeface="Times New Roman" panose="02020603050405020304" pitchFamily="18" charset="0"/>
                <a:cs typeface="Times New Roman" panose="02020603050405020304" pitchFamily="18" charset="0"/>
              </a:rPr>
              <a:t>Goldberg, C., &amp; Ahmad, A.  (2019). Improving the measurement of sexual harassment climate</a:t>
            </a:r>
            <a:r>
              <a:rPr lang="en-US" sz="2400" i="1" dirty="0">
                <a:effectLst/>
                <a:ea typeface="Times New Roman" panose="02020603050405020304" pitchFamily="18" charset="0"/>
                <a:cs typeface="Times New Roman" panose="02020603050405020304" pitchFamily="18" charset="0"/>
              </a:rPr>
              <a:t>. Industrial and Organizational Psychology: Perspectives on Science &amp; Practice, 12, </a:t>
            </a:r>
            <a:r>
              <a:rPr lang="en-US" sz="2400" dirty="0">
                <a:effectLst/>
                <a:ea typeface="Times New Roman" panose="02020603050405020304" pitchFamily="18" charset="0"/>
                <a:cs typeface="Times New Roman" panose="02020603050405020304" pitchFamily="18" charset="0"/>
              </a:rPr>
              <a:t>64-67.</a:t>
            </a:r>
          </a:p>
          <a:p>
            <a:pPr lvl="1"/>
            <a:r>
              <a:rPr lang="es-ES" sz="2000" dirty="0"/>
              <a:t>El IOP difunde </a:t>
            </a:r>
            <a:r>
              <a:rPr lang="en-US" sz="2000" dirty="0"/>
              <a:t>“focal papers”</a:t>
            </a:r>
            <a:r>
              <a:rPr lang="es-ES" sz="2000" dirty="0"/>
              <a:t> y busca respuestas breves (de unas 5 páginas).</a:t>
            </a:r>
          </a:p>
          <a:p>
            <a:pPr lvl="1"/>
            <a:r>
              <a:rPr lang="es-ES" sz="2000" dirty="0"/>
              <a:t>Mi experiencia con el OTSHI como perito me ha mostrado varios problemas.</a:t>
            </a:r>
            <a:endParaRPr lang="en-US" dirty="0"/>
          </a:p>
        </p:txBody>
      </p:sp>
    </p:spTree>
    <p:extLst>
      <p:ext uri="{BB962C8B-B14F-4D97-AF65-F5344CB8AC3E}">
        <p14:creationId xmlns:p14="http://schemas.microsoft.com/office/powerpoint/2010/main" val="1499513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A5D0-5F4D-F533-5E9F-92C451C046C3}"/>
              </a:ext>
            </a:extLst>
          </p:cNvPr>
          <p:cNvSpPr>
            <a:spLocks noGrp="1"/>
          </p:cNvSpPr>
          <p:nvPr>
            <p:ph type="title"/>
          </p:nvPr>
        </p:nvSpPr>
        <p:spPr/>
        <p:txBody>
          <a:bodyPr/>
          <a:lstStyle/>
          <a:p>
            <a:r>
              <a:rPr lang="en-US" dirty="0" err="1"/>
              <a:t>Resumén</a:t>
            </a:r>
            <a:r>
              <a:rPr lang="en-US" dirty="0"/>
              <a:t> de </a:t>
            </a:r>
            <a:r>
              <a:rPr lang="en-US" dirty="0" err="1"/>
              <a:t>los</a:t>
            </a:r>
            <a:r>
              <a:rPr lang="en-US" dirty="0"/>
              <a:t> </a:t>
            </a:r>
            <a:r>
              <a:rPr lang="en-US" dirty="0" err="1"/>
              <a:t>Criticos</a:t>
            </a:r>
            <a:r>
              <a:rPr lang="en-US" dirty="0"/>
              <a:t> del OTSHI</a:t>
            </a:r>
          </a:p>
        </p:txBody>
      </p:sp>
      <p:sp>
        <p:nvSpPr>
          <p:cNvPr id="3" name="Content Placeholder 2">
            <a:extLst>
              <a:ext uri="{FF2B5EF4-FFF2-40B4-BE49-F238E27FC236}">
                <a16:creationId xmlns:a16="http://schemas.microsoft.com/office/drawing/2014/main" id="{49ECEFE8-CADE-E526-7DF4-3FFE1611F5CA}"/>
              </a:ext>
            </a:extLst>
          </p:cNvPr>
          <p:cNvSpPr>
            <a:spLocks noGrp="1"/>
          </p:cNvSpPr>
          <p:nvPr>
            <p:ph idx="1"/>
          </p:nvPr>
        </p:nvSpPr>
        <p:spPr/>
        <p:txBody>
          <a:bodyPr>
            <a:normAutofit/>
          </a:bodyPr>
          <a:lstStyle/>
          <a:p>
            <a:pPr algn="l"/>
            <a:r>
              <a:rPr lang="es-ES" sz="2000" dirty="0">
                <a:latin typeface="+mj-lt"/>
              </a:rPr>
              <a:t>La idea de la percepción compartida no tiene mucho sentido, ya que la observación “</a:t>
            </a:r>
            <a:r>
              <a:rPr lang="es-ES" sz="2000" dirty="0" err="1">
                <a:latin typeface="+mj-lt"/>
              </a:rPr>
              <a:t>outlier</a:t>
            </a:r>
            <a:r>
              <a:rPr lang="es-ES" sz="2000" dirty="0">
                <a:latin typeface="+mj-lt"/>
              </a:rPr>
              <a:t>” de la víctima puede ser más significativa que la evaluación del grupo agregado.</a:t>
            </a:r>
          </a:p>
          <a:p>
            <a:pPr lvl="1"/>
            <a:r>
              <a:rPr lang="es-ES" sz="1800" dirty="0">
                <a:latin typeface="+mj-lt"/>
              </a:rPr>
              <a:t>La mayoría del grupo de trabajo no </a:t>
            </a:r>
            <a:r>
              <a:rPr lang="es-ES" sz="1800">
                <a:latin typeface="+mj-lt"/>
              </a:rPr>
              <a:t>tiene ninguna manera </a:t>
            </a:r>
            <a:r>
              <a:rPr lang="es-ES" sz="1800" dirty="0">
                <a:latin typeface="+mj-lt"/>
              </a:rPr>
              <a:t>de saber si las alegaciones se investigan a fondo o si se aplican sanciones estrictas a los acosadores.</a:t>
            </a:r>
          </a:p>
          <a:p>
            <a:pPr lvl="1"/>
            <a:r>
              <a:rPr lang="es-ES" sz="1800" dirty="0">
                <a:latin typeface="+mj-lt"/>
              </a:rPr>
              <a:t>Aunque el OTSHI tiene una alta </a:t>
            </a:r>
            <a:r>
              <a:rPr lang="es-ES" sz="1800" dirty="0" err="1">
                <a:latin typeface="+mj-lt"/>
              </a:rPr>
              <a:t>reliabilidad</a:t>
            </a:r>
            <a:r>
              <a:rPr lang="es-ES" sz="1800" dirty="0">
                <a:latin typeface="+mj-lt"/>
              </a:rPr>
              <a:t> (.88 - .95), a medida que se convierten en mandatos las formaciones </a:t>
            </a:r>
            <a:r>
              <a:rPr lang="es-ES" sz="1800" dirty="0" err="1">
                <a:latin typeface="+mj-lt"/>
              </a:rPr>
              <a:t>contra-acosa</a:t>
            </a:r>
            <a:r>
              <a:rPr lang="es-ES" sz="1800" dirty="0">
                <a:latin typeface="+mj-lt"/>
              </a:rPr>
              <a:t> (y no son mandatos de investigaciones y sanciones), las </a:t>
            </a:r>
            <a:r>
              <a:rPr lang="es-ES" sz="1800" dirty="0" err="1">
                <a:latin typeface="+mj-lt"/>
              </a:rPr>
              <a:t>corrs</a:t>
            </a:r>
            <a:r>
              <a:rPr lang="es-ES" sz="1800" dirty="0">
                <a:latin typeface="+mj-lt"/>
              </a:rPr>
              <a:t> entre ítems pueden disminuir con el tiempo.</a:t>
            </a:r>
          </a:p>
          <a:p>
            <a:pPr lvl="1"/>
            <a:r>
              <a:rPr lang="es-ES" sz="1800" dirty="0">
                <a:latin typeface="+mj-lt"/>
              </a:rPr>
              <a:t>Las preguntas sobre la prevención no evalúan la eficacia de las acciones y suponen que los legos pueden distinguir la formación eficaz de la ineficaz.</a:t>
            </a:r>
            <a:endParaRPr lang="en-US" sz="1800" b="0" i="0" u="none" strike="noStrike" baseline="0" dirty="0">
              <a:latin typeface="+mj-lt"/>
            </a:endParaRPr>
          </a:p>
        </p:txBody>
      </p:sp>
    </p:spTree>
    <p:extLst>
      <p:ext uri="{BB962C8B-B14F-4D97-AF65-F5344CB8AC3E}">
        <p14:creationId xmlns:p14="http://schemas.microsoft.com/office/powerpoint/2010/main" val="2535416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7E7E4-1C3A-E573-8AE9-6BB09362DBB0}"/>
              </a:ext>
            </a:extLst>
          </p:cNvPr>
          <p:cNvSpPr>
            <a:spLocks noGrp="1"/>
          </p:cNvSpPr>
          <p:nvPr>
            <p:ph type="title"/>
          </p:nvPr>
        </p:nvSpPr>
        <p:spPr/>
        <p:txBody>
          <a:bodyPr/>
          <a:lstStyle/>
          <a:p>
            <a:r>
              <a:rPr lang="en-US" dirty="0" err="1"/>
              <a:t>Próximos</a:t>
            </a:r>
            <a:r>
              <a:rPr lang="en-US" dirty="0"/>
              <a:t> </a:t>
            </a:r>
            <a:r>
              <a:rPr lang="en-US" dirty="0" err="1"/>
              <a:t>Etapas</a:t>
            </a:r>
            <a:r>
              <a:rPr lang="en-US" dirty="0"/>
              <a:t>…</a:t>
            </a:r>
          </a:p>
        </p:txBody>
      </p:sp>
      <p:sp>
        <p:nvSpPr>
          <p:cNvPr id="3" name="Content Placeholder 2">
            <a:extLst>
              <a:ext uri="{FF2B5EF4-FFF2-40B4-BE49-F238E27FC236}">
                <a16:creationId xmlns:a16="http://schemas.microsoft.com/office/drawing/2014/main" id="{3C39538E-2529-AC3B-8D3B-8B66EE0DC7F4}"/>
              </a:ext>
            </a:extLst>
          </p:cNvPr>
          <p:cNvSpPr>
            <a:spLocks noGrp="1"/>
          </p:cNvSpPr>
          <p:nvPr>
            <p:ph idx="1"/>
          </p:nvPr>
        </p:nvSpPr>
        <p:spPr/>
        <p:txBody>
          <a:bodyPr>
            <a:normAutofit/>
          </a:bodyPr>
          <a:lstStyle/>
          <a:p>
            <a:r>
              <a:rPr lang="es-ES" sz="2400" dirty="0"/>
              <a:t>Actualmente trabaja en un proyecto de desarrollo a escala que pretende abordar muchas de las limitaciones del OTSHI.</a:t>
            </a:r>
            <a:endParaRPr lang="en-US" sz="2400" dirty="0"/>
          </a:p>
        </p:txBody>
      </p:sp>
    </p:spTree>
    <p:extLst>
      <p:ext uri="{BB962C8B-B14F-4D97-AF65-F5344CB8AC3E}">
        <p14:creationId xmlns:p14="http://schemas.microsoft.com/office/powerpoint/2010/main" val="1821217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B0445-6051-722C-27FF-33F751B5E8E2}"/>
              </a:ext>
            </a:extLst>
          </p:cNvPr>
          <p:cNvSpPr>
            <a:spLocks noGrp="1"/>
          </p:cNvSpPr>
          <p:nvPr>
            <p:ph type="title"/>
          </p:nvPr>
        </p:nvSpPr>
        <p:spPr/>
        <p:txBody>
          <a:bodyPr vert="horz" lIns="91440" tIns="45720" rIns="91440" bIns="45720" rtlCol="0" anchor="b">
            <a:normAutofit/>
          </a:bodyPr>
          <a:lstStyle/>
          <a:p>
            <a:pPr>
              <a:lnSpc>
                <a:spcPct val="90000"/>
              </a:lnSpc>
            </a:pPr>
            <a:r>
              <a:rPr lang="en-US" sz="3100" dirty="0"/>
              <a:t>3. </a:t>
            </a:r>
            <a:r>
              <a:rPr lang="es-ES" sz="3100" dirty="0"/>
              <a:t>Casi No Se Investigan las Sanciones a los Acosadores</a:t>
            </a:r>
            <a:endParaRPr lang="en-US" sz="3100" dirty="0"/>
          </a:p>
        </p:txBody>
      </p:sp>
      <p:sp>
        <p:nvSpPr>
          <p:cNvPr id="3" name="Content Placeholder 2">
            <a:extLst>
              <a:ext uri="{FF2B5EF4-FFF2-40B4-BE49-F238E27FC236}">
                <a16:creationId xmlns:a16="http://schemas.microsoft.com/office/drawing/2014/main" id="{AF2CFF34-0853-D488-CD87-9CA4470FC520}"/>
              </a:ext>
            </a:extLst>
          </p:cNvPr>
          <p:cNvSpPr>
            <a:spLocks noGrp="1"/>
          </p:cNvSpPr>
          <p:nvPr>
            <p:ph idx="1"/>
          </p:nvPr>
        </p:nvSpPr>
        <p:spPr/>
        <p:txBody>
          <a:bodyPr vert="horz" lIns="91440" tIns="45720" rIns="91440" bIns="45720" rtlCol="0" anchor="ctr">
            <a:normAutofit/>
          </a:bodyPr>
          <a:lstStyle/>
          <a:p>
            <a:r>
              <a:rPr lang="en-US" sz="2400" dirty="0"/>
              <a:t>USSC: </a:t>
            </a:r>
            <a:r>
              <a:rPr lang="es-ES" sz="2400" dirty="0">
                <a:effectLst/>
              </a:rPr>
              <a:t>La defensa de </a:t>
            </a:r>
            <a:r>
              <a:rPr lang="es-ES" sz="2400" dirty="0" err="1">
                <a:effectLst/>
              </a:rPr>
              <a:t>Org</a:t>
            </a:r>
            <a:r>
              <a:rPr lang="es-ES" sz="2400" dirty="0">
                <a:effectLst/>
              </a:rPr>
              <a:t> se basa en gran medida en la diligencia razonable para prevenir y corregir con prontitud el comportamiento acosador, pero casi toda la investigación existente se centra en la prevención.</a:t>
            </a:r>
          </a:p>
          <a:p>
            <a:pPr lvl="1"/>
            <a:r>
              <a:rPr lang="es-ES" sz="1800" dirty="0"/>
              <a:t>Examinamos los factores del observador, del objetivo y de la organización que podrían influir en la medida en que los observadores recomiendan castigar al acosador, no hacer nada y apoyar a la víctima.</a:t>
            </a:r>
            <a:endParaRPr lang="en-US" sz="1600" dirty="0"/>
          </a:p>
        </p:txBody>
      </p:sp>
    </p:spTree>
    <p:extLst>
      <p:ext uri="{BB962C8B-B14F-4D97-AF65-F5344CB8AC3E}">
        <p14:creationId xmlns:p14="http://schemas.microsoft.com/office/powerpoint/2010/main" val="1804365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C8FF8-6A10-948D-8EE6-FABAC4E543B9}"/>
              </a:ext>
            </a:extLst>
          </p:cNvPr>
          <p:cNvSpPr>
            <a:spLocks noGrp="1"/>
          </p:cNvSpPr>
          <p:nvPr>
            <p:ph type="title"/>
          </p:nvPr>
        </p:nvSpPr>
        <p:spPr/>
        <p:txBody>
          <a:bodyPr/>
          <a:lstStyle/>
          <a:p>
            <a:r>
              <a:rPr lang="en-US" dirty="0" err="1"/>
              <a:t>Observadores</a:t>
            </a:r>
            <a:endParaRPr lang="en-US" dirty="0"/>
          </a:p>
        </p:txBody>
      </p:sp>
      <p:sp>
        <p:nvSpPr>
          <p:cNvPr id="3" name="Content Placeholder 2">
            <a:extLst>
              <a:ext uri="{FF2B5EF4-FFF2-40B4-BE49-F238E27FC236}">
                <a16:creationId xmlns:a16="http://schemas.microsoft.com/office/drawing/2014/main" id="{CC79BCCA-C43B-E874-248B-44CF394C497A}"/>
              </a:ext>
            </a:extLst>
          </p:cNvPr>
          <p:cNvSpPr>
            <a:spLocks noGrp="1"/>
          </p:cNvSpPr>
          <p:nvPr>
            <p:ph idx="1"/>
          </p:nvPr>
        </p:nvSpPr>
        <p:spPr/>
        <p:txBody>
          <a:bodyPr/>
          <a:lstStyle/>
          <a:p>
            <a:r>
              <a:rPr lang="es-ES" dirty="0"/>
              <a:t>El género es una de las variables más utilizadas para comprender las diferencias en las percepciones del acoso por razón de sexo, debido al desequilibrio de poder entre géneros en el contexto social patriarcal.</a:t>
            </a:r>
          </a:p>
          <a:p>
            <a:pPr lvl="1"/>
            <a:r>
              <a:rPr lang="es-ES" dirty="0"/>
              <a:t>Dado que las mujeres también suelen rechazar el acoso sexual por considerarlo una "charla de vestuario", sostenemos que las ideologías de los roles de género (IRG) (el rol laboral de la mujer y la protección de la mujer) son más significativas que el género y que afectan directamente a las acciones recomendadas:</a:t>
            </a:r>
          </a:p>
          <a:p>
            <a:pPr lvl="2"/>
            <a:r>
              <a:rPr lang="es-ES" dirty="0"/>
              <a:t>Disciplinar al acosador</a:t>
            </a:r>
          </a:p>
          <a:p>
            <a:pPr lvl="2"/>
            <a:r>
              <a:rPr lang="es-ES" dirty="0"/>
              <a:t>Abandonar el tema/ignorarlo</a:t>
            </a:r>
          </a:p>
          <a:p>
            <a:pPr lvl="2"/>
            <a:r>
              <a:rPr lang="es-ES" dirty="0"/>
              <a:t>Apoyar a la víctima</a:t>
            </a:r>
            <a:endParaRPr lang="en-US" dirty="0"/>
          </a:p>
        </p:txBody>
      </p:sp>
    </p:spTree>
    <p:extLst>
      <p:ext uri="{BB962C8B-B14F-4D97-AF65-F5344CB8AC3E}">
        <p14:creationId xmlns:p14="http://schemas.microsoft.com/office/powerpoint/2010/main" val="3993187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776E7-3157-2A91-8DAB-9363DAFA3551}"/>
              </a:ext>
            </a:extLst>
          </p:cNvPr>
          <p:cNvSpPr>
            <a:spLocks noGrp="1"/>
          </p:cNvSpPr>
          <p:nvPr>
            <p:ph type="title"/>
          </p:nvPr>
        </p:nvSpPr>
        <p:spPr/>
        <p:txBody>
          <a:bodyPr/>
          <a:lstStyle/>
          <a:p>
            <a:r>
              <a:rPr lang="en-US" dirty="0"/>
              <a:t>La </a:t>
            </a:r>
            <a:r>
              <a:rPr lang="en-US" dirty="0" err="1"/>
              <a:t>Desvinculación</a:t>
            </a:r>
            <a:r>
              <a:rPr lang="en-US" dirty="0"/>
              <a:t> Moral (DM) Como </a:t>
            </a:r>
            <a:r>
              <a:rPr lang="en-US" dirty="0" err="1"/>
              <a:t>Mediador</a:t>
            </a:r>
            <a:endParaRPr lang="en-US" dirty="0"/>
          </a:p>
        </p:txBody>
      </p:sp>
      <p:sp>
        <p:nvSpPr>
          <p:cNvPr id="3" name="Content Placeholder 2">
            <a:extLst>
              <a:ext uri="{FF2B5EF4-FFF2-40B4-BE49-F238E27FC236}">
                <a16:creationId xmlns:a16="http://schemas.microsoft.com/office/drawing/2014/main" id="{7A8B0014-16BD-5EA6-1F26-FB3848FCBA78}"/>
              </a:ext>
            </a:extLst>
          </p:cNvPr>
          <p:cNvSpPr>
            <a:spLocks noGrp="1"/>
          </p:cNvSpPr>
          <p:nvPr>
            <p:ph idx="1"/>
          </p:nvPr>
        </p:nvSpPr>
        <p:spPr/>
        <p:txBody>
          <a:bodyPr/>
          <a:lstStyle/>
          <a:p>
            <a:r>
              <a:rPr lang="es-ES" sz="2000" dirty="0">
                <a:effectLst/>
                <a:ea typeface="Times New Roman" panose="02020603050405020304" pitchFamily="18" charset="0"/>
              </a:rPr>
              <a:t>Los individuos participan en un proceso de toma de decisiones morales cuando evalúan los incidentes de acoso (</a:t>
            </a:r>
            <a:r>
              <a:rPr lang="es-ES" sz="2000" dirty="0" err="1">
                <a:effectLst/>
                <a:ea typeface="Times New Roman" panose="02020603050405020304" pitchFamily="18" charset="0"/>
              </a:rPr>
              <a:t>Bowes</a:t>
            </a:r>
            <a:r>
              <a:rPr lang="es-ES" sz="2000" dirty="0">
                <a:effectLst/>
                <a:ea typeface="Times New Roman" panose="02020603050405020304" pitchFamily="18" charset="0"/>
              </a:rPr>
              <a:t>-Sperry &amp; O'Leary-Kelly, 2005).</a:t>
            </a:r>
          </a:p>
          <a:p>
            <a:r>
              <a:rPr lang="es-ES" sz="2000" dirty="0">
                <a:effectLst/>
                <a:ea typeface="Times New Roman" panose="02020603050405020304" pitchFamily="18" charset="0"/>
              </a:rPr>
              <a:t>La desvinculación moral es una respuesta socialmente motivada para excluir a los demás de la propia preocupación moral (Bandura, 1986).</a:t>
            </a:r>
          </a:p>
          <a:p>
            <a:r>
              <a:rPr lang="es-ES" sz="2000" dirty="0">
                <a:effectLst/>
                <a:ea typeface="Times New Roman" panose="02020603050405020304" pitchFamily="18" charset="0"/>
              </a:rPr>
              <a:t>Nuestra hipótesis es que se trata de un mecanismo a través del cual los individuos con un alto grado de ideología de género tradicional pueden racionalizar sus decisiones de no recomendar disciplinar al acosador o apoyar emocionalmente a la víctima.</a:t>
            </a:r>
            <a:endParaRPr lang="en-US"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31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4CCFE-FF92-E2A5-D29C-D66FE4E0D680}"/>
              </a:ext>
            </a:extLst>
          </p:cNvPr>
          <p:cNvSpPr>
            <a:spLocks noGrp="1"/>
          </p:cNvSpPr>
          <p:nvPr>
            <p:ph type="title"/>
          </p:nvPr>
        </p:nvSpPr>
        <p:spPr/>
        <p:txBody>
          <a:bodyPr/>
          <a:lstStyle/>
          <a:p>
            <a:r>
              <a:rPr lang="en-US" dirty="0"/>
              <a:t>Sobre </a:t>
            </a:r>
            <a:r>
              <a:rPr lang="en-US" dirty="0" err="1"/>
              <a:t>Mí</a:t>
            </a:r>
            <a:endParaRPr lang="en-US" dirty="0"/>
          </a:p>
        </p:txBody>
      </p:sp>
      <p:sp>
        <p:nvSpPr>
          <p:cNvPr id="3" name="Content Placeholder 2">
            <a:extLst>
              <a:ext uri="{FF2B5EF4-FFF2-40B4-BE49-F238E27FC236}">
                <a16:creationId xmlns:a16="http://schemas.microsoft.com/office/drawing/2014/main" id="{E6A631B5-14FE-CFAA-A625-C9982F956A18}"/>
              </a:ext>
            </a:extLst>
          </p:cNvPr>
          <p:cNvSpPr>
            <a:spLocks noGrp="1"/>
          </p:cNvSpPr>
          <p:nvPr>
            <p:ph idx="1"/>
          </p:nvPr>
        </p:nvSpPr>
        <p:spPr/>
        <p:txBody>
          <a:bodyPr/>
          <a:lstStyle/>
          <a:p>
            <a:r>
              <a:rPr lang="en-US" dirty="0"/>
              <a:t>Caren Goldberg, La </a:t>
            </a:r>
            <a:r>
              <a:rPr lang="en-US" dirty="0" err="1"/>
              <a:t>Académica</a:t>
            </a:r>
            <a:endParaRPr lang="en-US" dirty="0"/>
          </a:p>
          <a:p>
            <a:pPr lvl="1"/>
            <a:r>
              <a:rPr lang="en-US" dirty="0"/>
              <a:t>20+ </a:t>
            </a:r>
            <a:r>
              <a:rPr lang="en-US" dirty="0" err="1"/>
              <a:t>años</a:t>
            </a:r>
            <a:r>
              <a:rPr lang="en-US" dirty="0"/>
              <a:t> </a:t>
            </a:r>
            <a:r>
              <a:rPr lang="en-US" dirty="0" err="1"/>
              <a:t>en</a:t>
            </a:r>
            <a:r>
              <a:rPr lang="en-US" dirty="0"/>
              <a:t> la </a:t>
            </a:r>
            <a:r>
              <a:rPr lang="en-US" dirty="0" err="1"/>
              <a:t>trayectoria</a:t>
            </a:r>
            <a:r>
              <a:rPr lang="en-US" dirty="0"/>
              <a:t> </a:t>
            </a:r>
            <a:r>
              <a:rPr lang="en-US" dirty="0" err="1"/>
              <a:t>académica</a:t>
            </a:r>
            <a:r>
              <a:rPr lang="en-US" dirty="0"/>
              <a:t> </a:t>
            </a:r>
            <a:r>
              <a:rPr lang="en-US" dirty="0" err="1"/>
              <a:t>típica</a:t>
            </a:r>
            <a:endParaRPr lang="en-US" dirty="0"/>
          </a:p>
          <a:p>
            <a:pPr lvl="2"/>
            <a:r>
              <a:rPr lang="en-US" dirty="0"/>
              <a:t>37 </a:t>
            </a:r>
            <a:r>
              <a:rPr lang="es-ES" dirty="0"/>
              <a:t>publicaciones revisadas, la mayoría en revistas Q1 - centradas en la DEI y el acoso sexual</a:t>
            </a:r>
            <a:endParaRPr lang="en-US" dirty="0"/>
          </a:p>
          <a:p>
            <a:pPr lvl="2"/>
            <a:r>
              <a:rPr lang="es-ES" dirty="0"/>
              <a:t>3 años de Editor Asociado en </a:t>
            </a:r>
            <a:r>
              <a:rPr lang="es-ES" dirty="0" err="1"/>
              <a:t>Group</a:t>
            </a:r>
            <a:r>
              <a:rPr lang="es-ES" dirty="0"/>
              <a:t> &amp; </a:t>
            </a:r>
            <a:r>
              <a:rPr lang="es-ES" dirty="0" err="1"/>
              <a:t>Organization</a:t>
            </a:r>
            <a:r>
              <a:rPr lang="es-ES" dirty="0"/>
              <a:t> Management</a:t>
            </a:r>
          </a:p>
          <a:p>
            <a:pPr lvl="2"/>
            <a:r>
              <a:rPr lang="es-ES" dirty="0"/>
              <a:t>Miembro del Comité Ejecutivo (2012-15) y Tesorera (2015-18) de la División GDO (ahora EDI) de la </a:t>
            </a:r>
            <a:r>
              <a:rPr lang="es-ES" dirty="0" err="1"/>
              <a:t>AoM</a:t>
            </a:r>
            <a:r>
              <a:rPr lang="es-ES" dirty="0"/>
              <a:t>.</a:t>
            </a:r>
          </a:p>
          <a:p>
            <a:r>
              <a:rPr lang="en-US" dirty="0"/>
              <a:t>Caren Goldberg, La </a:t>
            </a:r>
            <a:r>
              <a:rPr lang="en-US" dirty="0" err="1"/>
              <a:t>Consultora</a:t>
            </a:r>
            <a:endParaRPr lang="en-US" dirty="0"/>
          </a:p>
          <a:p>
            <a:pPr lvl="1"/>
            <a:r>
              <a:rPr lang="en-US" dirty="0"/>
              <a:t>15 </a:t>
            </a:r>
            <a:r>
              <a:rPr lang="en-US" dirty="0" err="1"/>
              <a:t>años</a:t>
            </a:r>
            <a:r>
              <a:rPr lang="en-US" dirty="0"/>
              <a:t> </a:t>
            </a:r>
            <a:r>
              <a:rPr lang="en-US" dirty="0" err="1"/>
              <a:t>como</a:t>
            </a:r>
            <a:r>
              <a:rPr lang="en-US" dirty="0"/>
              <a:t> </a:t>
            </a:r>
            <a:r>
              <a:rPr lang="en-US" dirty="0" err="1"/>
              <a:t>perito</a:t>
            </a:r>
            <a:r>
              <a:rPr lang="en-US" dirty="0"/>
              <a:t> </a:t>
            </a:r>
            <a:r>
              <a:rPr lang="en-US" dirty="0" err="1"/>
              <a:t>en</a:t>
            </a:r>
            <a:r>
              <a:rPr lang="en-US" dirty="0"/>
              <a:t> </a:t>
            </a:r>
            <a:r>
              <a:rPr lang="en-US" dirty="0" err="1"/>
              <a:t>casos</a:t>
            </a:r>
            <a:r>
              <a:rPr lang="en-US" dirty="0"/>
              <a:t> </a:t>
            </a:r>
            <a:r>
              <a:rPr lang="en-US" dirty="0" err="1"/>
              <a:t>legales</a:t>
            </a:r>
            <a:r>
              <a:rPr lang="en-US" dirty="0"/>
              <a:t> de la </a:t>
            </a:r>
            <a:r>
              <a:rPr lang="en-US" dirty="0" err="1"/>
              <a:t>discriminación</a:t>
            </a:r>
            <a:r>
              <a:rPr lang="en-US" dirty="0"/>
              <a:t> y </a:t>
            </a:r>
            <a:r>
              <a:rPr lang="en-US" dirty="0" err="1"/>
              <a:t>el</a:t>
            </a:r>
            <a:r>
              <a:rPr lang="en-US" dirty="0"/>
              <a:t> </a:t>
            </a:r>
            <a:r>
              <a:rPr lang="en-US" dirty="0" err="1"/>
              <a:t>acoso</a:t>
            </a:r>
            <a:r>
              <a:rPr lang="en-US" dirty="0"/>
              <a:t>.</a:t>
            </a:r>
          </a:p>
          <a:p>
            <a:pPr lvl="2"/>
            <a:r>
              <a:rPr lang="es-ES" dirty="0"/>
              <a:t>Hice declaraciones sobre unos 40 casos</a:t>
            </a:r>
          </a:p>
          <a:p>
            <a:pPr marL="914400" lvl="2" indent="0">
              <a:buNone/>
            </a:pPr>
            <a:endParaRPr lang="en-US" dirty="0"/>
          </a:p>
          <a:p>
            <a:pPr lvl="2"/>
            <a:endParaRPr lang="en-US" dirty="0"/>
          </a:p>
        </p:txBody>
      </p:sp>
    </p:spTree>
    <p:extLst>
      <p:ext uri="{BB962C8B-B14F-4D97-AF65-F5344CB8AC3E}">
        <p14:creationId xmlns:p14="http://schemas.microsoft.com/office/powerpoint/2010/main" val="4240348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85B5-7C0D-3D0E-9BE4-B79B61B73887}"/>
              </a:ext>
            </a:extLst>
          </p:cNvPr>
          <p:cNvSpPr>
            <a:spLocks noGrp="1"/>
          </p:cNvSpPr>
          <p:nvPr>
            <p:ph type="title"/>
          </p:nvPr>
        </p:nvSpPr>
        <p:spPr/>
        <p:txBody>
          <a:bodyPr/>
          <a:lstStyle/>
          <a:p>
            <a:r>
              <a:rPr lang="es-ES" dirty="0"/>
              <a:t>Moderadores de la relación IRG </a:t>
            </a:r>
            <a:r>
              <a:rPr lang="es-ES" dirty="0">
                <a:sym typeface="Wingdings" panose="05000000000000000000" pitchFamily="2" charset="2"/>
              </a:rPr>
              <a:t> DM</a:t>
            </a:r>
            <a:endParaRPr lang="en-US" dirty="0"/>
          </a:p>
        </p:txBody>
      </p:sp>
      <p:sp>
        <p:nvSpPr>
          <p:cNvPr id="3" name="Content Placeholder 2">
            <a:extLst>
              <a:ext uri="{FF2B5EF4-FFF2-40B4-BE49-F238E27FC236}">
                <a16:creationId xmlns:a16="http://schemas.microsoft.com/office/drawing/2014/main" id="{59E8D59B-2C85-E6E2-FE43-122BCF47206B}"/>
              </a:ext>
            </a:extLst>
          </p:cNvPr>
          <p:cNvSpPr>
            <a:spLocks noGrp="1"/>
          </p:cNvSpPr>
          <p:nvPr>
            <p:ph idx="1"/>
          </p:nvPr>
        </p:nvSpPr>
        <p:spPr>
          <a:xfrm>
            <a:off x="818712" y="2222287"/>
            <a:ext cx="10511598" cy="4316017"/>
          </a:xfrm>
        </p:spPr>
        <p:txBody>
          <a:bodyPr>
            <a:normAutofit fontScale="92500" lnSpcReduction="10000"/>
          </a:bodyPr>
          <a:lstStyle/>
          <a:p>
            <a:r>
              <a:rPr lang="es-ES" sz="2000" dirty="0">
                <a:effectLst/>
                <a:ea typeface="Times New Roman" panose="02020603050405020304" pitchFamily="18" charset="0"/>
              </a:rPr>
              <a:t>Las personas que violan los roles de género prescritos (mujeres poderosas; hombres femeninos o "enclenques") son especialmente propensas a ser acosadas como forma de reacción, ya que estas violaciones representan una amenaza para la identidad social de quienes ostentan el poder (</a:t>
            </a:r>
            <a:r>
              <a:rPr lang="es-ES" sz="2000" dirty="0" err="1">
                <a:effectLst/>
                <a:ea typeface="Times New Roman" panose="02020603050405020304" pitchFamily="18" charset="0"/>
              </a:rPr>
              <a:t>c.f.</a:t>
            </a:r>
            <a:r>
              <a:rPr lang="es-ES" sz="2000" dirty="0">
                <a:effectLst/>
                <a:ea typeface="Times New Roman" panose="02020603050405020304" pitchFamily="18" charset="0"/>
              </a:rPr>
              <a:t>, </a:t>
            </a:r>
            <a:r>
              <a:rPr lang="es-ES" sz="2000" dirty="0" err="1">
                <a:effectLst/>
                <a:ea typeface="Times New Roman" panose="02020603050405020304" pitchFamily="18" charset="0"/>
              </a:rPr>
              <a:t>Berdahl</a:t>
            </a:r>
            <a:r>
              <a:rPr lang="es-ES" sz="2000" dirty="0">
                <a:effectLst/>
                <a:ea typeface="Times New Roman" panose="02020603050405020304" pitchFamily="18" charset="0"/>
              </a:rPr>
              <a:t>, 2007; Goldberg &amp; Zhang, 2004).</a:t>
            </a:r>
          </a:p>
          <a:p>
            <a:pPr lvl="1"/>
            <a:r>
              <a:rPr lang="es-ES" sz="1800" dirty="0">
                <a:effectLst/>
                <a:ea typeface="Times New Roman" panose="02020603050405020304" pitchFamily="18" charset="0"/>
              </a:rPr>
              <a:t>Predecimos que los observadores con un alto grado de ideología tradicional de los roles de género son especialmente propensos a excluir a las víctimas de su preocupación moral (y, por tanto, a ser especialmente indulgentes con el agresor y despreocuparse por la víctima) cuando la víctima viola los roles de género tradicionales.</a:t>
            </a:r>
          </a:p>
          <a:p>
            <a:r>
              <a:rPr lang="es-ES" sz="2000" dirty="0">
                <a:effectLst/>
                <a:ea typeface="Times New Roman" panose="02020603050405020304" pitchFamily="18" charset="0"/>
              </a:rPr>
              <a:t>Dado que la moralidad viene determinada tanto por el individuo como por el contexto social, una política firme contra el acoso indica que éste debe tener una fuerte intensidad moral y, por tanto, disuade a los observadores de desvincularse.</a:t>
            </a:r>
          </a:p>
          <a:p>
            <a:pPr lvl="1"/>
            <a:r>
              <a:rPr lang="es-ES" sz="1800" dirty="0">
                <a:effectLst/>
                <a:ea typeface="Times New Roman" panose="02020603050405020304" pitchFamily="18" charset="0"/>
              </a:rPr>
              <a:t>Predecimos que una política firme contra el acoso atenuará el efecto de la IRG en la DM y, por tanto, sus respuestas a las víctimas y los autores del acoso sexual.</a:t>
            </a:r>
            <a:endParaRPr lang="en-US" dirty="0">
              <a:effectLst/>
              <a:ea typeface="Times New Roman" panose="02020603050405020304" pitchFamily="18" charset="0"/>
            </a:endParaRPr>
          </a:p>
        </p:txBody>
      </p:sp>
    </p:spTree>
    <p:extLst>
      <p:ext uri="{BB962C8B-B14F-4D97-AF65-F5344CB8AC3E}">
        <p14:creationId xmlns:p14="http://schemas.microsoft.com/office/powerpoint/2010/main" val="4118428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BE25-89CA-BFFF-C684-D07D0493247B}"/>
              </a:ext>
            </a:extLst>
          </p:cNvPr>
          <p:cNvSpPr>
            <a:spLocks noGrp="1"/>
          </p:cNvSpPr>
          <p:nvPr>
            <p:ph type="title"/>
          </p:nvPr>
        </p:nvSpPr>
        <p:spPr/>
        <p:txBody>
          <a:bodyPr/>
          <a:lstStyle/>
          <a:p>
            <a:r>
              <a:rPr lang="en-US" dirty="0" err="1"/>
              <a:t>Resumén</a:t>
            </a:r>
            <a:r>
              <a:rPr lang="en-US" dirty="0"/>
              <a:t> del </a:t>
            </a:r>
            <a:r>
              <a:rPr lang="en-US" dirty="0" err="1"/>
              <a:t>Modelo</a:t>
            </a:r>
            <a:endParaRPr lang="en-US" dirty="0"/>
          </a:p>
        </p:txBody>
      </p:sp>
      <p:graphicFrame>
        <p:nvGraphicFramePr>
          <p:cNvPr id="10" name="Content Placeholder 9">
            <a:extLst>
              <a:ext uri="{FF2B5EF4-FFF2-40B4-BE49-F238E27FC236}">
                <a16:creationId xmlns:a16="http://schemas.microsoft.com/office/drawing/2014/main" id="{BB375AA2-1A2A-18EA-95EC-65CEE487EDF9}"/>
              </a:ext>
            </a:extLst>
          </p:cNvPr>
          <p:cNvGraphicFramePr>
            <a:graphicFrameLocks noGrp="1"/>
          </p:cNvGraphicFramePr>
          <p:nvPr>
            <p:ph idx="1"/>
            <p:extLst>
              <p:ext uri="{D42A27DB-BD31-4B8C-83A1-F6EECF244321}">
                <p14:modId xmlns:p14="http://schemas.microsoft.com/office/powerpoint/2010/main" val="4079025107"/>
              </p:ext>
            </p:extLst>
          </p:nvPr>
        </p:nvGraphicFramePr>
        <p:xfrm>
          <a:off x="370417" y="2383366"/>
          <a:ext cx="11906250" cy="4027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5" name="Straight Arrow Connector 14">
            <a:extLst>
              <a:ext uri="{FF2B5EF4-FFF2-40B4-BE49-F238E27FC236}">
                <a16:creationId xmlns:a16="http://schemas.microsoft.com/office/drawing/2014/main" id="{A7F36896-CF1F-69D5-7A9D-1B977B2065F8}"/>
              </a:ext>
            </a:extLst>
          </p:cNvPr>
          <p:cNvCxnSpPr/>
          <p:nvPr/>
        </p:nvCxnSpPr>
        <p:spPr>
          <a:xfrm flipV="1">
            <a:off x="3556000" y="4157133"/>
            <a:ext cx="2836333" cy="965200"/>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3002214-B905-02AC-4F46-279C63F55CB2}"/>
              </a:ext>
            </a:extLst>
          </p:cNvPr>
          <p:cNvCxnSpPr/>
          <p:nvPr/>
        </p:nvCxnSpPr>
        <p:spPr>
          <a:xfrm>
            <a:off x="6663267" y="4157133"/>
            <a:ext cx="3302000" cy="948267"/>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7ADB751-4E47-4288-BC87-A5D5497E9110}"/>
              </a:ext>
            </a:extLst>
          </p:cNvPr>
          <p:cNvCxnSpPr/>
          <p:nvPr/>
        </p:nvCxnSpPr>
        <p:spPr>
          <a:xfrm>
            <a:off x="5164667" y="5816600"/>
            <a:ext cx="2734733" cy="0"/>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71B186E-2BED-DBA1-6A16-36EB521254FF}"/>
              </a:ext>
            </a:extLst>
          </p:cNvPr>
          <p:cNvCxnSpPr/>
          <p:nvPr/>
        </p:nvCxnSpPr>
        <p:spPr>
          <a:xfrm>
            <a:off x="2133600" y="4487333"/>
            <a:ext cx="1972733" cy="347134"/>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EC7D08DC-FF44-6E78-26A2-5664FC0DF3A3}"/>
              </a:ext>
            </a:extLst>
          </p:cNvPr>
          <p:cNvCxnSpPr/>
          <p:nvPr/>
        </p:nvCxnSpPr>
        <p:spPr>
          <a:xfrm>
            <a:off x="3107267" y="3462866"/>
            <a:ext cx="1329266" cy="1286934"/>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768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8258F-1CE2-FF7A-8437-DF0B12C47B1E}"/>
              </a:ext>
            </a:extLst>
          </p:cNvPr>
          <p:cNvSpPr>
            <a:spLocks noGrp="1"/>
          </p:cNvSpPr>
          <p:nvPr>
            <p:ph type="title"/>
          </p:nvPr>
        </p:nvSpPr>
        <p:spPr/>
        <p:txBody>
          <a:bodyPr/>
          <a:lstStyle/>
          <a:p>
            <a:r>
              <a:rPr lang="en-US" dirty="0" err="1"/>
              <a:t>Resultados</a:t>
            </a:r>
            <a:r>
              <a:rPr lang="en-US" dirty="0"/>
              <a:t> </a:t>
            </a:r>
            <a:r>
              <a:rPr lang="en-US" dirty="0" err="1"/>
              <a:t>Preliminares</a:t>
            </a:r>
            <a:r>
              <a:rPr lang="en-US" dirty="0"/>
              <a:t> de PROCESS</a:t>
            </a:r>
          </a:p>
        </p:txBody>
      </p:sp>
      <p:sp>
        <p:nvSpPr>
          <p:cNvPr id="3" name="Content Placeholder 2">
            <a:extLst>
              <a:ext uri="{FF2B5EF4-FFF2-40B4-BE49-F238E27FC236}">
                <a16:creationId xmlns:a16="http://schemas.microsoft.com/office/drawing/2014/main" id="{DC56B1B3-89B5-B871-B817-E48256F9DDB7}"/>
              </a:ext>
            </a:extLst>
          </p:cNvPr>
          <p:cNvSpPr>
            <a:spLocks noGrp="1"/>
          </p:cNvSpPr>
          <p:nvPr>
            <p:ph idx="1"/>
          </p:nvPr>
        </p:nvSpPr>
        <p:spPr>
          <a:xfrm>
            <a:off x="818711" y="2222287"/>
            <a:ext cx="10906647" cy="4332262"/>
          </a:xfrm>
        </p:spPr>
        <p:txBody>
          <a:bodyPr>
            <a:noAutofit/>
          </a:bodyPr>
          <a:lstStyle/>
          <a:p>
            <a:pPr marL="0" marR="0" indent="457200">
              <a:spcBef>
                <a:spcPts val="0"/>
              </a:spcBef>
              <a:spcAft>
                <a:spcPts val="1200"/>
              </a:spcAft>
            </a:pPr>
            <a:r>
              <a:rPr lang="es-ES" sz="2000" dirty="0">
                <a:effectLst/>
                <a:latin typeface="+mj-lt"/>
                <a:ea typeface="Times New Roman" panose="02020603050405020304" pitchFamily="18" charset="0"/>
                <a:cs typeface="Times New Roman" panose="02020603050405020304" pitchFamily="18" charset="0"/>
              </a:rPr>
              <a:t>El IRG de los evaluadores predice positivamente las recomendaciones de abandonar este tema, pero no está relacionado con las </a:t>
            </a:r>
            <a:r>
              <a:rPr lang="es-ES" sz="2000" dirty="0" err="1">
                <a:effectLst/>
                <a:latin typeface="+mj-lt"/>
                <a:ea typeface="Times New Roman" panose="02020603050405020304" pitchFamily="18" charset="0"/>
                <a:cs typeface="Times New Roman" panose="02020603050405020304" pitchFamily="18" charset="0"/>
              </a:rPr>
              <a:t>recs</a:t>
            </a:r>
            <a:r>
              <a:rPr lang="es-ES" sz="2000" dirty="0">
                <a:effectLst/>
                <a:latin typeface="+mj-lt"/>
                <a:ea typeface="Times New Roman" panose="02020603050405020304" pitchFamily="18" charset="0"/>
                <a:cs typeface="Times New Roman" panose="02020603050405020304" pitchFamily="18" charset="0"/>
              </a:rPr>
              <a:t> para disciplinar al acosador; proporcionar apoyo emocional al objetivo sólo se </a:t>
            </a:r>
            <a:r>
              <a:rPr lang="es-ES" sz="2000" dirty="0" err="1">
                <a:effectLst/>
                <a:latin typeface="+mj-lt"/>
                <a:ea typeface="Times New Roman" panose="02020603050405020304" pitchFamily="18" charset="0"/>
                <a:cs typeface="Times New Roman" panose="02020603050405020304" pitchFamily="18" charset="0"/>
              </a:rPr>
              <a:t>sig</a:t>
            </a:r>
            <a:r>
              <a:rPr lang="es-ES" sz="2000" dirty="0">
                <a:effectLst/>
                <a:latin typeface="+mj-lt"/>
                <a:ea typeface="Times New Roman" panose="02020603050405020304" pitchFamily="18" charset="0"/>
                <a:cs typeface="Times New Roman" panose="02020603050405020304" pitchFamily="18" charset="0"/>
              </a:rPr>
              <a:t> en el Estudio 2.</a:t>
            </a:r>
          </a:p>
          <a:p>
            <a:pPr marL="0" marR="0" indent="457200">
              <a:spcBef>
                <a:spcPts val="0"/>
              </a:spcBef>
              <a:spcAft>
                <a:spcPts val="1200"/>
              </a:spcAft>
            </a:pPr>
            <a:r>
              <a:rPr lang="es-ES" sz="2000" dirty="0">
                <a:effectLst/>
                <a:latin typeface="+mj-lt"/>
                <a:ea typeface="Times New Roman" panose="02020603050405020304" pitchFamily="18" charset="0"/>
                <a:cs typeface="Times New Roman" panose="02020603050405020304" pitchFamily="18" charset="0"/>
              </a:rPr>
              <a:t>La DM media la relación entre el IRG de los evaluadores y sus </a:t>
            </a:r>
            <a:r>
              <a:rPr lang="es-ES" sz="2000" dirty="0" err="1">
                <a:effectLst/>
                <a:latin typeface="+mj-lt"/>
                <a:ea typeface="Times New Roman" panose="02020603050405020304" pitchFamily="18" charset="0"/>
                <a:cs typeface="Times New Roman" panose="02020603050405020304" pitchFamily="18" charset="0"/>
              </a:rPr>
              <a:t>recs</a:t>
            </a:r>
            <a:r>
              <a:rPr lang="es-ES" sz="2000" dirty="0">
                <a:effectLst/>
                <a:latin typeface="+mj-lt"/>
                <a:ea typeface="Times New Roman" panose="02020603050405020304" pitchFamily="18" charset="0"/>
                <a:cs typeface="Times New Roman" panose="02020603050405020304" pitchFamily="18" charset="0"/>
              </a:rPr>
              <a:t> para cada acción correctiva.</a:t>
            </a:r>
          </a:p>
          <a:p>
            <a:pPr marL="0" marR="0" indent="457200">
              <a:spcBef>
                <a:spcPts val="0"/>
              </a:spcBef>
              <a:spcAft>
                <a:spcPts val="1200"/>
              </a:spcAft>
            </a:pPr>
            <a:r>
              <a:rPr lang="es-ES" sz="2000" dirty="0">
                <a:effectLst/>
                <a:latin typeface="+mj-lt"/>
                <a:ea typeface="Times New Roman" panose="02020603050405020304" pitchFamily="18" charset="0"/>
                <a:cs typeface="Times New Roman" panose="02020603050405020304" pitchFamily="18" charset="0"/>
              </a:rPr>
              <a:t>El VRG del objetivo no modera la relación entre la dimensión del papel laboral de la mujer del GRI y la MD. Sin embargo, sólo en el estudio 1, la VRG objetivo interactuó con la dimensión de protección de la mujer (PM) para predecir la DM.</a:t>
            </a:r>
          </a:p>
          <a:p>
            <a:pPr marL="0" marR="0" indent="457200">
              <a:spcBef>
                <a:spcPts val="0"/>
              </a:spcBef>
              <a:spcAft>
                <a:spcPts val="1200"/>
              </a:spcAft>
            </a:pPr>
            <a:r>
              <a:rPr lang="es-ES" sz="2000" dirty="0">
                <a:effectLst/>
                <a:latin typeface="+mj-lt"/>
                <a:ea typeface="Times New Roman" panose="02020603050405020304" pitchFamily="18" charset="0"/>
                <a:cs typeface="Times New Roman" panose="02020603050405020304" pitchFamily="18" charset="0"/>
              </a:rPr>
              <a:t>Existe un efecto indirecto condicional de PM x VRG en todas las recomendaciones de medidas correctivas.</a:t>
            </a:r>
          </a:p>
          <a:p>
            <a:pPr marL="0" marR="0" indent="457200">
              <a:spcBef>
                <a:spcPts val="0"/>
              </a:spcBef>
              <a:spcAft>
                <a:spcPts val="1200"/>
              </a:spcAft>
            </a:pPr>
            <a:r>
              <a:rPr lang="es-ES" sz="2000" dirty="0">
                <a:effectLst/>
                <a:latin typeface="+mj-lt"/>
                <a:ea typeface="Times New Roman" panose="02020603050405020304" pitchFamily="18" charset="0"/>
                <a:cs typeface="Times New Roman" panose="02020603050405020304" pitchFamily="18" charset="0"/>
              </a:rPr>
              <a:t>La solidez de la política de SH modera el efecto de la GRI sobre la DM y tiene un efecto indirecto condicional sobre las </a:t>
            </a:r>
            <a:r>
              <a:rPr lang="es-ES" sz="2000" dirty="0" err="1">
                <a:effectLst/>
                <a:latin typeface="+mj-lt"/>
                <a:ea typeface="Times New Roman" panose="02020603050405020304" pitchFamily="18" charset="0"/>
                <a:cs typeface="Times New Roman" panose="02020603050405020304" pitchFamily="18" charset="0"/>
              </a:rPr>
              <a:t>recs</a:t>
            </a:r>
            <a:r>
              <a:rPr lang="es-ES" sz="2000" dirty="0">
                <a:effectLst/>
                <a:latin typeface="+mj-lt"/>
                <a:ea typeface="Times New Roman" panose="02020603050405020304" pitchFamily="18" charset="0"/>
                <a:cs typeface="Times New Roman" panose="02020603050405020304" pitchFamily="18" charset="0"/>
              </a:rPr>
              <a:t> de acciones correctivas.</a:t>
            </a:r>
            <a:endParaRPr lang="en-US"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3852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E3F24-6B79-68A7-5598-A6A550A1472F}"/>
              </a:ext>
            </a:extLst>
          </p:cNvPr>
          <p:cNvSpPr>
            <a:spLocks noGrp="1"/>
          </p:cNvSpPr>
          <p:nvPr>
            <p:ph type="ctrTitle"/>
          </p:nvPr>
        </p:nvSpPr>
        <p:spPr/>
        <p:txBody>
          <a:bodyPr/>
          <a:lstStyle/>
          <a:p>
            <a:br>
              <a:rPr lang="en-US" dirty="0"/>
            </a:br>
            <a:r>
              <a:rPr lang="en-US" dirty="0"/>
              <a:t>Thank you!</a:t>
            </a:r>
          </a:p>
        </p:txBody>
      </p:sp>
      <p:sp>
        <p:nvSpPr>
          <p:cNvPr id="3" name="Subtitle 2">
            <a:extLst>
              <a:ext uri="{FF2B5EF4-FFF2-40B4-BE49-F238E27FC236}">
                <a16:creationId xmlns:a16="http://schemas.microsoft.com/office/drawing/2014/main" id="{03645903-2F32-9EC7-8909-9BB520DFBB39}"/>
              </a:ext>
            </a:extLst>
          </p:cNvPr>
          <p:cNvSpPr>
            <a:spLocks noGrp="1"/>
          </p:cNvSpPr>
          <p:nvPr>
            <p:ph type="subTitle" idx="1"/>
          </p:nvPr>
        </p:nvSpPr>
        <p:spPr/>
        <p:txBody>
          <a:bodyPr/>
          <a:lstStyle/>
          <a:p>
            <a:endParaRPr lang="en-US"/>
          </a:p>
        </p:txBody>
      </p:sp>
      <p:sp>
        <p:nvSpPr>
          <p:cNvPr id="4" name="TextBox 3">
            <a:extLst>
              <a:ext uri="{FF2B5EF4-FFF2-40B4-BE49-F238E27FC236}">
                <a16:creationId xmlns:a16="http://schemas.microsoft.com/office/drawing/2014/main" id="{FFEC7286-0937-45CE-35FD-501648FA7CCB}"/>
              </a:ext>
            </a:extLst>
          </p:cNvPr>
          <p:cNvSpPr txBox="1"/>
          <p:nvPr/>
        </p:nvSpPr>
        <p:spPr>
          <a:xfrm>
            <a:off x="6957691" y="1799451"/>
            <a:ext cx="4173240" cy="923330"/>
          </a:xfrm>
          <a:prstGeom prst="rect">
            <a:avLst/>
          </a:prstGeom>
          <a:noFill/>
        </p:spPr>
        <p:txBody>
          <a:bodyPr wrap="square" rtlCol="0">
            <a:spAutoFit/>
          </a:bodyPr>
          <a:lstStyle/>
          <a:p>
            <a:pPr algn="l"/>
            <a:r>
              <a:rPr lang="en-US" sz="5400" b="1" i="0">
                <a:effectLst/>
                <a:latin typeface="+mj-lt"/>
              </a:rPr>
              <a:t>¡Gracias!</a:t>
            </a:r>
            <a:endParaRPr lang="en-US" sz="5400" b="1" i="0" dirty="0">
              <a:effectLst/>
              <a:latin typeface="+mj-lt"/>
            </a:endParaRPr>
          </a:p>
        </p:txBody>
      </p:sp>
    </p:spTree>
    <p:extLst>
      <p:ext uri="{BB962C8B-B14F-4D97-AF65-F5344CB8AC3E}">
        <p14:creationId xmlns:p14="http://schemas.microsoft.com/office/powerpoint/2010/main" val="1811449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1816D-738C-ABF1-6EA9-90829F1C49D5}"/>
              </a:ext>
            </a:extLst>
          </p:cNvPr>
          <p:cNvSpPr>
            <a:spLocks noGrp="1"/>
          </p:cNvSpPr>
          <p:nvPr>
            <p:ph type="title"/>
          </p:nvPr>
        </p:nvSpPr>
        <p:spPr/>
        <p:txBody>
          <a:bodyPr/>
          <a:lstStyle/>
          <a:p>
            <a:r>
              <a:rPr lang="en-US" dirty="0"/>
              <a:t>La </a:t>
            </a:r>
            <a:r>
              <a:rPr lang="en-US" dirty="0" err="1"/>
              <a:t>Relación</a:t>
            </a:r>
            <a:r>
              <a:rPr lang="en-US" dirty="0"/>
              <a:t> Ideal Entre la </a:t>
            </a:r>
            <a:r>
              <a:rPr lang="en-US" dirty="0" err="1"/>
              <a:t>Investigación</a:t>
            </a:r>
            <a:r>
              <a:rPr lang="en-US" dirty="0"/>
              <a:t> y la </a:t>
            </a:r>
            <a:r>
              <a:rPr lang="en-US" dirty="0" err="1"/>
              <a:t>Práctica</a:t>
            </a:r>
            <a:endParaRPr lang="en-US" dirty="0"/>
          </a:p>
        </p:txBody>
      </p:sp>
      <p:graphicFrame>
        <p:nvGraphicFramePr>
          <p:cNvPr id="6" name="Content Placeholder 5">
            <a:extLst>
              <a:ext uri="{FF2B5EF4-FFF2-40B4-BE49-F238E27FC236}">
                <a16:creationId xmlns:a16="http://schemas.microsoft.com/office/drawing/2014/main" id="{0C425BEA-6111-7750-6D8F-513C2BB6F996}"/>
              </a:ext>
            </a:extLst>
          </p:cNvPr>
          <p:cNvGraphicFramePr>
            <a:graphicFrameLocks noGrp="1"/>
          </p:cNvGraphicFramePr>
          <p:nvPr>
            <p:ph idx="1"/>
            <p:extLst>
              <p:ext uri="{D42A27DB-BD31-4B8C-83A1-F6EECF244321}">
                <p14:modId xmlns:p14="http://schemas.microsoft.com/office/powerpoint/2010/main" val="1647218175"/>
              </p:ext>
            </p:extLst>
          </p:nvPr>
        </p:nvGraphicFramePr>
        <p:xfrm>
          <a:off x="819150" y="2222500"/>
          <a:ext cx="502476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0852A8F5-0A7F-4C0F-5CC8-FD4C93DA09B6}"/>
              </a:ext>
            </a:extLst>
          </p:cNvPr>
          <p:cNvSpPr txBox="1"/>
          <p:nvPr/>
        </p:nvSpPr>
        <p:spPr>
          <a:xfrm>
            <a:off x="7301450" y="2471320"/>
            <a:ext cx="3265714" cy="3970318"/>
          </a:xfrm>
          <a:prstGeom prst="rect">
            <a:avLst/>
          </a:prstGeom>
          <a:noFill/>
        </p:spPr>
        <p:txBody>
          <a:bodyPr wrap="square" rtlCol="0">
            <a:spAutoFit/>
          </a:bodyPr>
          <a:lstStyle/>
          <a:p>
            <a:pPr marL="285750" indent="-285750">
              <a:buFont typeface="Arial" panose="020B0604020202020204" pitchFamily="34" charset="0"/>
              <a:buChar char="•"/>
            </a:pPr>
            <a:r>
              <a:rPr lang="es-ES" dirty="0"/>
              <a:t>La investigación debe ayudar a los profesionales a comprender y aplicar buenas prácticas y políticas.</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s-ES" dirty="0"/>
              <a:t>Los problemas reales a los que se enfrentan los profesionales deben orientar a los investigadores sobre qué áreas de investigación merecen ser estudiadas.</a:t>
            </a:r>
            <a:endParaRPr lang="en-US" dirty="0"/>
          </a:p>
        </p:txBody>
      </p:sp>
    </p:spTree>
    <p:extLst>
      <p:ext uri="{BB962C8B-B14F-4D97-AF65-F5344CB8AC3E}">
        <p14:creationId xmlns:p14="http://schemas.microsoft.com/office/powerpoint/2010/main" val="1153996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2825F-27D3-0629-1BB6-D3B1968C07EC}"/>
              </a:ext>
            </a:extLst>
          </p:cNvPr>
          <p:cNvSpPr>
            <a:spLocks noGrp="1"/>
          </p:cNvSpPr>
          <p:nvPr>
            <p:ph type="title"/>
          </p:nvPr>
        </p:nvSpPr>
        <p:spPr/>
        <p:txBody>
          <a:bodyPr/>
          <a:lstStyle/>
          <a:p>
            <a:r>
              <a:rPr lang="en-US" dirty="0"/>
              <a:t>La </a:t>
            </a:r>
            <a:r>
              <a:rPr lang="en-US" dirty="0" err="1"/>
              <a:t>Relación</a:t>
            </a:r>
            <a:r>
              <a:rPr lang="en-US" dirty="0"/>
              <a:t> Ideal Entre la </a:t>
            </a:r>
            <a:r>
              <a:rPr lang="en-US" dirty="0" err="1"/>
              <a:t>Investigación</a:t>
            </a:r>
            <a:r>
              <a:rPr lang="en-US" dirty="0"/>
              <a:t> y la </a:t>
            </a:r>
            <a:r>
              <a:rPr lang="en-US" dirty="0" err="1"/>
              <a:t>Práctico</a:t>
            </a:r>
            <a:endParaRPr lang="en-US" dirty="0"/>
          </a:p>
        </p:txBody>
      </p:sp>
      <p:graphicFrame>
        <p:nvGraphicFramePr>
          <p:cNvPr id="4" name="Content Placeholder 3">
            <a:extLst>
              <a:ext uri="{FF2B5EF4-FFF2-40B4-BE49-F238E27FC236}">
                <a16:creationId xmlns:a16="http://schemas.microsoft.com/office/drawing/2014/main" id="{D156B2D3-BFF3-18B0-BDF1-279AF11DAA3C}"/>
              </a:ext>
            </a:extLst>
          </p:cNvPr>
          <p:cNvGraphicFramePr>
            <a:graphicFrameLocks noGrp="1"/>
          </p:cNvGraphicFramePr>
          <p:nvPr>
            <p:ph idx="1"/>
            <p:extLst>
              <p:ext uri="{D42A27DB-BD31-4B8C-83A1-F6EECF244321}">
                <p14:modId xmlns:p14="http://schemas.microsoft.com/office/powerpoint/2010/main" val="240104621"/>
              </p:ext>
            </p:extLst>
          </p:nvPr>
        </p:nvGraphicFramePr>
        <p:xfrm>
          <a:off x="-810270" y="2593761"/>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CB242EAB-FA32-7464-644B-ABA6F243951D}"/>
              </a:ext>
            </a:extLst>
          </p:cNvPr>
          <p:cNvSpPr txBox="1"/>
          <p:nvPr/>
        </p:nvSpPr>
        <p:spPr>
          <a:xfrm>
            <a:off x="8138073" y="2676263"/>
            <a:ext cx="3487869" cy="2862322"/>
          </a:xfrm>
          <a:prstGeom prst="rect">
            <a:avLst/>
          </a:prstGeom>
          <a:noFill/>
        </p:spPr>
        <p:txBody>
          <a:bodyPr wrap="square" rtlCol="0">
            <a:spAutoFit/>
          </a:bodyPr>
          <a:lstStyle/>
          <a:p>
            <a:pPr marL="285750" indent="-285750">
              <a:buFont typeface="Arial" panose="020B0604020202020204" pitchFamily="34" charset="0"/>
              <a:buChar char="•"/>
            </a:pPr>
            <a:r>
              <a:rPr lang="es-ES" dirty="0"/>
              <a:t>Los académicos suelen tener problemas con las secciones de "implicaciones prácticas" de los artículos.</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s-ES" dirty="0"/>
              <a:t>Los profesionales rara vez leen lo que se publica en las revistas académicas.</a:t>
            </a:r>
            <a:endParaRPr lang="en-US" dirty="0"/>
          </a:p>
        </p:txBody>
      </p:sp>
    </p:spTree>
    <p:extLst>
      <p:ext uri="{BB962C8B-B14F-4D97-AF65-F5344CB8AC3E}">
        <p14:creationId xmlns:p14="http://schemas.microsoft.com/office/powerpoint/2010/main" val="1643552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C5C0A-DDF0-96E5-DDE4-BE04098C4D47}"/>
              </a:ext>
            </a:extLst>
          </p:cNvPr>
          <p:cNvSpPr>
            <a:spLocks noGrp="1"/>
          </p:cNvSpPr>
          <p:nvPr>
            <p:ph type="title"/>
          </p:nvPr>
        </p:nvSpPr>
        <p:spPr/>
        <p:txBody>
          <a:bodyPr/>
          <a:lstStyle/>
          <a:p>
            <a:r>
              <a:rPr lang="en-US" dirty="0"/>
              <a:t>¿</a:t>
            </a:r>
            <a:r>
              <a:rPr lang="en-US" dirty="0" err="1"/>
              <a:t>Qué</a:t>
            </a:r>
            <a:r>
              <a:rPr lang="en-US" dirty="0"/>
              <a:t> es un </a:t>
            </a:r>
            <a:r>
              <a:rPr lang="en-US" dirty="0" err="1"/>
              <a:t>Perito</a:t>
            </a:r>
            <a:r>
              <a:rPr lang="en-US" dirty="0"/>
              <a:t> Judicial </a:t>
            </a:r>
            <a:r>
              <a:rPr lang="en-US" dirty="0" err="1"/>
              <a:t>en</a:t>
            </a:r>
            <a:r>
              <a:rPr lang="en-US" dirty="0"/>
              <a:t> </a:t>
            </a:r>
            <a:r>
              <a:rPr lang="en-US" dirty="0" err="1"/>
              <a:t>los</a:t>
            </a:r>
            <a:r>
              <a:rPr lang="en-US" dirty="0"/>
              <a:t> EEUU?</a:t>
            </a:r>
          </a:p>
        </p:txBody>
      </p:sp>
      <p:sp>
        <p:nvSpPr>
          <p:cNvPr id="3" name="Content Placeholder 2">
            <a:extLst>
              <a:ext uri="{FF2B5EF4-FFF2-40B4-BE49-F238E27FC236}">
                <a16:creationId xmlns:a16="http://schemas.microsoft.com/office/drawing/2014/main" id="{CE427AA3-E38C-EEB2-010A-046CDBFF1252}"/>
              </a:ext>
            </a:extLst>
          </p:cNvPr>
          <p:cNvSpPr>
            <a:spLocks noGrp="1"/>
          </p:cNvSpPr>
          <p:nvPr>
            <p:ph idx="1"/>
          </p:nvPr>
        </p:nvSpPr>
        <p:spPr/>
        <p:txBody>
          <a:bodyPr/>
          <a:lstStyle/>
          <a:p>
            <a:r>
              <a:rPr lang="es-ES" dirty="0"/>
              <a:t>En el sistema judicial estadounidense, los abogados de ambas partes pueden contratar a expertos en un área determinada para ayudar a los jueces y/o los jurados a comprender los detalles técnicos de un caso.</a:t>
            </a:r>
          </a:p>
          <a:p>
            <a:pPr lvl="1"/>
            <a:r>
              <a:rPr lang="es-ES" dirty="0"/>
              <a:t>Los jueces pueden aceptar a alguien como perito basándose en sus credenciales académicas o en su experiencia profesional (o en una combinación de ambas).</a:t>
            </a:r>
          </a:p>
          <a:p>
            <a:pPr lvl="2"/>
            <a:r>
              <a:rPr lang="es-ES" dirty="0"/>
              <a:t>Deben seguir los principios científicos de su campo.</a:t>
            </a:r>
          </a:p>
          <a:p>
            <a:pPr lvl="2"/>
            <a:r>
              <a:rPr lang="es-ES" dirty="0"/>
              <a:t>No se pueden ofrecer meras opiniones.</a:t>
            </a:r>
          </a:p>
          <a:p>
            <a:pPr lvl="2"/>
            <a:r>
              <a:rPr lang="es-ES" dirty="0"/>
              <a:t>Deben que ofrecer información útil para un juez o un jurado.</a:t>
            </a:r>
          </a:p>
          <a:p>
            <a:pPr lvl="2"/>
            <a:r>
              <a:rPr lang="es-ES" dirty="0"/>
              <a:t>No puede testificar sobre "cuestiones últimas" (por ejemplo, si algo fue acoso o discriminación).</a:t>
            </a:r>
            <a:endParaRPr lang="en-US" dirty="0"/>
          </a:p>
        </p:txBody>
      </p:sp>
    </p:spTree>
    <p:extLst>
      <p:ext uri="{BB962C8B-B14F-4D97-AF65-F5344CB8AC3E}">
        <p14:creationId xmlns:p14="http://schemas.microsoft.com/office/powerpoint/2010/main" val="1497391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62D27-1F38-537C-7601-AAEA71DC7D90}"/>
              </a:ext>
            </a:extLst>
          </p:cNvPr>
          <p:cNvSpPr>
            <a:spLocks noGrp="1"/>
          </p:cNvSpPr>
          <p:nvPr>
            <p:ph type="title"/>
          </p:nvPr>
        </p:nvSpPr>
        <p:spPr/>
        <p:txBody>
          <a:bodyPr/>
          <a:lstStyle/>
          <a:p>
            <a:r>
              <a:rPr lang="en-US" dirty="0" err="1"/>
              <a:t>Tipos</a:t>
            </a:r>
            <a:r>
              <a:rPr lang="en-US" dirty="0"/>
              <a:t> de </a:t>
            </a:r>
            <a:r>
              <a:rPr lang="en-US" dirty="0" err="1"/>
              <a:t>Testigos</a:t>
            </a:r>
            <a:r>
              <a:rPr lang="en-US" dirty="0"/>
              <a:t> </a:t>
            </a:r>
            <a:r>
              <a:rPr lang="en-US" dirty="0" err="1"/>
              <a:t>Peritos</a:t>
            </a:r>
            <a:endParaRPr lang="en-US" dirty="0"/>
          </a:p>
        </p:txBody>
      </p:sp>
      <p:sp>
        <p:nvSpPr>
          <p:cNvPr id="3" name="Content Placeholder 2">
            <a:extLst>
              <a:ext uri="{FF2B5EF4-FFF2-40B4-BE49-F238E27FC236}">
                <a16:creationId xmlns:a16="http://schemas.microsoft.com/office/drawing/2014/main" id="{61C0C128-8B53-A324-C85B-8897EAED8B98}"/>
              </a:ext>
            </a:extLst>
          </p:cNvPr>
          <p:cNvSpPr>
            <a:spLocks noGrp="1"/>
          </p:cNvSpPr>
          <p:nvPr>
            <p:ph idx="1"/>
          </p:nvPr>
        </p:nvSpPr>
        <p:spPr>
          <a:xfrm>
            <a:off x="786061" y="2413192"/>
            <a:ext cx="10841607" cy="3713739"/>
          </a:xfrm>
        </p:spPr>
        <p:txBody>
          <a:bodyPr>
            <a:normAutofit fontScale="85000" lnSpcReduction="10000"/>
          </a:bodyPr>
          <a:lstStyle/>
          <a:p>
            <a:r>
              <a:rPr lang="es-ES" sz="2000" dirty="0"/>
              <a:t>Una imagen común (películas/televisión) es la de un perito médico que testifica sobre la causa de la muerte/</a:t>
            </a:r>
            <a:r>
              <a:rPr lang="es-ES" sz="2000" dirty="0" err="1"/>
              <a:t>malapraxis</a:t>
            </a:r>
            <a:r>
              <a:rPr lang="es-ES" sz="2000" dirty="0"/>
              <a:t> o la de un psicólogo que testifica sobre la competencia para ser juzgado. Los casos de RRHH también suelen basarse en el testimonio de expertos:</a:t>
            </a:r>
          </a:p>
          <a:p>
            <a:pPr lvl="1"/>
            <a:r>
              <a:rPr lang="es-ES" dirty="0"/>
              <a:t>¿Hay evidencia estadística de que un grupo recibe un trato menos favorable que otro?</a:t>
            </a:r>
          </a:p>
          <a:p>
            <a:pPr lvl="1"/>
            <a:r>
              <a:rPr lang="es-ES" dirty="0"/>
              <a:t>¿Se ajustan las políticas/prácticas de una organización a las normas (no a las mejores prácticas) de RRHH</a:t>
            </a:r>
            <a:r>
              <a:rPr lang="en-US" dirty="0"/>
              <a:t>?</a:t>
            </a:r>
          </a:p>
          <a:p>
            <a:pPr lvl="1"/>
            <a:r>
              <a:rPr lang="es-ES" sz="1800" dirty="0"/>
              <a:t>¿Hay aspectos de la práctica de la organización que puedan hacerla más propensa a la parcialidad</a:t>
            </a:r>
            <a:r>
              <a:rPr lang="en-US" sz="1800" dirty="0"/>
              <a:t>?</a:t>
            </a:r>
          </a:p>
          <a:p>
            <a:pPr lvl="2"/>
            <a:r>
              <a:rPr lang="en-US" sz="1600" dirty="0" err="1"/>
              <a:t>Discre</a:t>
            </a:r>
            <a:r>
              <a:rPr lang="es-ES" sz="1600" dirty="0" err="1"/>
              <a:t>ción</a:t>
            </a:r>
            <a:r>
              <a:rPr lang="es-ES" sz="1600" dirty="0"/>
              <a:t> de los gerentes sobre las evaluaciones y decisiones sobre sus empleados.</a:t>
            </a:r>
            <a:endParaRPr lang="en-US" sz="1600" dirty="0"/>
          </a:p>
          <a:p>
            <a:pPr lvl="2"/>
            <a:r>
              <a:rPr lang="es-ES" sz="1600" dirty="0"/>
              <a:t>Paneles formados exclusivamente por hombres que deciden sobre la </a:t>
            </a:r>
            <a:r>
              <a:rPr lang="es-ES" sz="1600" dirty="0" err="1"/>
              <a:t>promocionabilidad</a:t>
            </a:r>
            <a:r>
              <a:rPr lang="es-ES" sz="1600" dirty="0"/>
              <a:t> de las candidatas.</a:t>
            </a:r>
            <a:endParaRPr lang="en-US" sz="1600" dirty="0"/>
          </a:p>
          <a:p>
            <a:pPr lvl="2"/>
            <a:r>
              <a:rPr lang="es-ES" sz="1600" dirty="0"/>
              <a:t>Subjetividad/falta de formación en las evaluaciones.</a:t>
            </a:r>
          </a:p>
          <a:p>
            <a:pPr lvl="2"/>
            <a:r>
              <a:rPr lang="es-ES" sz="1800" dirty="0"/>
              <a:t>¿Hay elementos del clima de la organización que tolera el acoso sexual o que impiden la diversidad?</a:t>
            </a:r>
            <a:endParaRPr lang="en-US" sz="1800" dirty="0"/>
          </a:p>
          <a:p>
            <a:pPr lvl="1"/>
            <a:r>
              <a:rPr lang="es-ES" sz="1800" dirty="0"/>
              <a:t>¿Es el testimonio del experto contratado por la parte contraria coherente con los principios científicos del campo (reporte de refutación</a:t>
            </a:r>
            <a:r>
              <a:rPr lang="en-US" sz="1800" dirty="0"/>
              <a:t>)?</a:t>
            </a:r>
            <a:endParaRPr lang="en-US" sz="1000" dirty="0"/>
          </a:p>
        </p:txBody>
      </p:sp>
    </p:spTree>
    <p:extLst>
      <p:ext uri="{BB962C8B-B14F-4D97-AF65-F5344CB8AC3E}">
        <p14:creationId xmlns:p14="http://schemas.microsoft.com/office/powerpoint/2010/main" val="2381974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F815-BB4A-45BC-31A3-D5E67901A332}"/>
              </a:ext>
            </a:extLst>
          </p:cNvPr>
          <p:cNvSpPr>
            <a:spLocks noGrp="1"/>
          </p:cNvSpPr>
          <p:nvPr>
            <p:ph type="title"/>
          </p:nvPr>
        </p:nvSpPr>
        <p:spPr/>
        <p:txBody>
          <a:bodyPr/>
          <a:lstStyle/>
          <a:p>
            <a:r>
              <a:rPr lang="es-ES" dirty="0"/>
              <a:t>¿Qué es Exactamente un Reporte Pericial?</a:t>
            </a:r>
            <a:endParaRPr lang="en-US" dirty="0"/>
          </a:p>
        </p:txBody>
      </p:sp>
      <p:sp>
        <p:nvSpPr>
          <p:cNvPr id="3" name="Content Placeholder 2">
            <a:extLst>
              <a:ext uri="{FF2B5EF4-FFF2-40B4-BE49-F238E27FC236}">
                <a16:creationId xmlns:a16="http://schemas.microsoft.com/office/drawing/2014/main" id="{B10AD9E1-C11C-155C-3556-28CC07827D2E}"/>
              </a:ext>
            </a:extLst>
          </p:cNvPr>
          <p:cNvSpPr>
            <a:spLocks noGrp="1"/>
          </p:cNvSpPr>
          <p:nvPr>
            <p:ph idx="1"/>
          </p:nvPr>
        </p:nvSpPr>
        <p:spPr/>
        <p:txBody>
          <a:bodyPr>
            <a:normAutofit fontScale="92500" lnSpcReduction="10000"/>
          </a:bodyPr>
          <a:lstStyle/>
          <a:p>
            <a:r>
              <a:rPr lang="es-ES" dirty="0"/>
              <a:t>Mis informes se parecen mucho a un artículo académico, con muchas citaciones a las investigaciones académicas (y a veces profesionales)</a:t>
            </a:r>
            <a:r>
              <a:rPr lang="en-US" dirty="0"/>
              <a:t>. </a:t>
            </a:r>
          </a:p>
          <a:p>
            <a:r>
              <a:rPr lang="es-ES" u="sng" dirty="0"/>
              <a:t>Método de estudio de casos</a:t>
            </a:r>
            <a:r>
              <a:rPr lang="es-ES" dirty="0"/>
              <a:t>: leo los documentos del caso y las transcripciones de las declaraciones de los representantes de la organización y los evalúo a través de la lente de la literatura existente.</a:t>
            </a:r>
            <a:endParaRPr lang="en-US" dirty="0"/>
          </a:p>
          <a:p>
            <a:pPr lvl="1"/>
            <a:r>
              <a:rPr lang="es-ES" dirty="0"/>
              <a:t>Los meta-análisis son especialmente útiles, porque me permiten explicar los resultados del CAMPO</a:t>
            </a:r>
            <a:r>
              <a:rPr lang="en-US" dirty="0"/>
              <a:t>.</a:t>
            </a:r>
          </a:p>
          <a:p>
            <a:pPr lvl="1"/>
            <a:r>
              <a:rPr lang="es-ES" dirty="0"/>
              <a:t>Otras fuentes comunes (para mis casos) incluyen la investigación sobre la Tolerancia Organizacional al Acoso Sexual (OTSHI) y la Clima de Diversidad</a:t>
            </a:r>
            <a:r>
              <a:rPr lang="en-US" dirty="0"/>
              <a:t>.</a:t>
            </a:r>
          </a:p>
          <a:p>
            <a:r>
              <a:rPr lang="es-ES" dirty="0"/>
              <a:t>En los casos de discriminación, siempre me llaman la atención algunos aspectos destacados </a:t>
            </a:r>
            <a:r>
              <a:rPr lang="en-US" dirty="0"/>
              <a:t>:</a:t>
            </a:r>
          </a:p>
          <a:p>
            <a:pPr lvl="1"/>
            <a:r>
              <a:rPr lang="es-ES" dirty="0"/>
              <a:t>"Subjetivo"; "discreción"; "caso por caso"; "depende"</a:t>
            </a:r>
            <a:r>
              <a:rPr lang="en-US" dirty="0"/>
              <a:t>.</a:t>
            </a:r>
          </a:p>
          <a:p>
            <a:r>
              <a:rPr lang="es-ES" dirty="0"/>
              <a:t>Otras veces, tropiezo con cosas que ni siquiera sabía que estaba buscando</a:t>
            </a:r>
            <a:r>
              <a:rPr lang="en-US" dirty="0"/>
              <a:t>.</a:t>
            </a:r>
          </a:p>
          <a:p>
            <a:pPr lvl="1"/>
            <a:r>
              <a:rPr lang="es-ES" dirty="0"/>
              <a:t>Un proceso de calibración que no calibró las valoraciones de los directivos</a:t>
            </a:r>
            <a:r>
              <a:rPr lang="en-US" dirty="0"/>
              <a:t>.</a:t>
            </a:r>
          </a:p>
        </p:txBody>
      </p:sp>
    </p:spTree>
    <p:extLst>
      <p:ext uri="{BB962C8B-B14F-4D97-AF65-F5344CB8AC3E}">
        <p14:creationId xmlns:p14="http://schemas.microsoft.com/office/powerpoint/2010/main" val="2414662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6A09C-B31D-F1C9-38FA-109BD4F00FA3}"/>
              </a:ext>
            </a:extLst>
          </p:cNvPr>
          <p:cNvSpPr>
            <a:spLocks noGrp="1"/>
          </p:cNvSpPr>
          <p:nvPr>
            <p:ph type="title"/>
          </p:nvPr>
        </p:nvSpPr>
        <p:spPr/>
        <p:txBody>
          <a:bodyPr/>
          <a:lstStyle/>
          <a:p>
            <a:r>
              <a:rPr lang="es-ES" dirty="0"/>
              <a:t>La Investigación informa a la Práctica Ejemplo OTSHI (</a:t>
            </a:r>
            <a:r>
              <a:rPr lang="es-ES" dirty="0" err="1"/>
              <a:t>Hulin</a:t>
            </a:r>
            <a:r>
              <a:rPr lang="es-ES" dirty="0"/>
              <a:t>, et al., 1996)</a:t>
            </a:r>
            <a:endParaRPr lang="en-US" dirty="0"/>
          </a:p>
        </p:txBody>
      </p:sp>
      <p:graphicFrame>
        <p:nvGraphicFramePr>
          <p:cNvPr id="7" name="Content Placeholder 6">
            <a:extLst>
              <a:ext uri="{FF2B5EF4-FFF2-40B4-BE49-F238E27FC236}">
                <a16:creationId xmlns:a16="http://schemas.microsoft.com/office/drawing/2014/main" id="{EA53DEEC-9014-37DB-4EDA-24D9EE9A52F9}"/>
              </a:ext>
            </a:extLst>
          </p:cNvPr>
          <p:cNvGraphicFramePr>
            <a:graphicFrameLocks noGrp="1"/>
          </p:cNvGraphicFramePr>
          <p:nvPr>
            <p:ph idx="1"/>
            <p:extLst>
              <p:ext uri="{D42A27DB-BD31-4B8C-83A1-F6EECF244321}">
                <p14:modId xmlns:p14="http://schemas.microsoft.com/office/powerpoint/2010/main" val="1054757806"/>
              </p:ext>
            </p:extLst>
          </p:nvPr>
        </p:nvGraphicFramePr>
        <p:xfrm>
          <a:off x="275129" y="2201034"/>
          <a:ext cx="11741543" cy="4539634"/>
        </p:xfrm>
        <a:graphic>
          <a:graphicData uri="http://schemas.openxmlformats.org/drawingml/2006/table">
            <a:tbl>
              <a:tblPr firstRow="1" firstCol="1" bandRow="1">
                <a:tableStyleId>{5C22544A-7EE6-4342-B048-85BDC9FD1C3A}</a:tableStyleId>
              </a:tblPr>
              <a:tblGrid>
                <a:gridCol w="11741543">
                  <a:extLst>
                    <a:ext uri="{9D8B030D-6E8A-4147-A177-3AD203B41FA5}">
                      <a16:colId xmlns:a16="http://schemas.microsoft.com/office/drawing/2014/main" val="3736101055"/>
                    </a:ext>
                  </a:extLst>
                </a:gridCol>
              </a:tblGrid>
              <a:tr h="483239">
                <a:tc>
                  <a:txBody>
                    <a:bodyPr/>
                    <a:lstStyle/>
                    <a:p>
                      <a:pPr marL="0" marR="0" indent="674370">
                        <a:spcBef>
                          <a:spcPts val="0"/>
                        </a:spcBef>
                        <a:spcAft>
                          <a:spcPts val="0"/>
                        </a:spcAft>
                      </a:pPr>
                      <a:r>
                        <a:rPr lang="es-ES" sz="1600" b="0" dirty="0">
                          <a:effectLst/>
                          <a:latin typeface="+mn-lt"/>
                        </a:rPr>
                        <a:t>1. En mi lugar de trabajo se investigan a fondo las alegaciones del acoso sexual.</a:t>
                      </a:r>
                      <a:endParaRPr lang="en-US" sz="1600" b="0" dirty="0">
                        <a:effectLst/>
                        <a:latin typeface="+mn-lt"/>
                        <a:ea typeface="SimSun" panose="02010600030101010101" pitchFamily="2" charset="-122"/>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97864770"/>
                  </a:ext>
                </a:extLst>
              </a:tr>
              <a:tr h="579485">
                <a:tc>
                  <a:txBody>
                    <a:bodyPr/>
                    <a:lstStyle/>
                    <a:p>
                      <a:pPr marL="0" marR="0" indent="674370">
                        <a:spcBef>
                          <a:spcPts val="0"/>
                        </a:spcBef>
                        <a:spcAft>
                          <a:spcPts val="0"/>
                        </a:spcAft>
                      </a:pPr>
                      <a:r>
                        <a:rPr lang="es-ES" sz="1600" b="0" dirty="0">
                          <a:effectLst/>
                          <a:latin typeface="+mn-lt"/>
                        </a:rPr>
                        <a:t>2. Mi lugar de trabajo impone sanciones a los acosadores.</a:t>
                      </a:r>
                      <a:endParaRPr lang="en-US" sz="1600" b="0" dirty="0">
                        <a:effectLst/>
                        <a:latin typeface="+mn-lt"/>
                        <a:ea typeface="SimSun" panose="02010600030101010101" pitchFamily="2" charset="-122"/>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5564219"/>
                  </a:ext>
                </a:extLst>
              </a:tr>
              <a:tr h="579485">
                <a:tc>
                  <a:txBody>
                    <a:bodyPr/>
                    <a:lstStyle/>
                    <a:p>
                      <a:pPr marL="0" marR="0" indent="674370">
                        <a:spcBef>
                          <a:spcPts val="0"/>
                        </a:spcBef>
                        <a:spcAft>
                          <a:spcPts val="0"/>
                        </a:spcAft>
                      </a:pPr>
                      <a:r>
                        <a:rPr lang="es-ES" sz="1600" b="0" dirty="0">
                          <a:effectLst/>
                          <a:latin typeface="+mn-lt"/>
                          <a:ea typeface="Times New Roman" panose="02020603050405020304" pitchFamily="18" charset="0"/>
                        </a:rPr>
                        <a:t>3. La dirección de mi lugar de trabajo hace cumplir su política contra el acoso sexual.</a:t>
                      </a:r>
                      <a:endParaRPr lang="en-US" sz="1600" b="0" dirty="0">
                        <a:effectLst/>
                        <a:latin typeface="+mn-lt"/>
                        <a:ea typeface="SimSun" panose="02010600030101010101" pitchFamily="2" charset="-122"/>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70967566"/>
                  </a:ext>
                </a:extLst>
              </a:tr>
              <a:tr h="579485">
                <a:tc>
                  <a:txBody>
                    <a:bodyPr/>
                    <a:lstStyle/>
                    <a:p>
                      <a:pPr marL="0" marR="0" indent="674370">
                        <a:spcBef>
                          <a:spcPts val="0"/>
                        </a:spcBef>
                        <a:spcAft>
                          <a:spcPts val="0"/>
                        </a:spcAft>
                      </a:pPr>
                      <a:r>
                        <a:rPr lang="es-ES" sz="1600" b="0" dirty="0">
                          <a:effectLst/>
                          <a:latin typeface="+mn-lt"/>
                          <a:ea typeface="Times New Roman" panose="02020603050405020304" pitchFamily="18" charset="0"/>
                        </a:rPr>
                        <a:t>4. En mi lugar de trabajo, las personas que acosan sexualmente a otras se salen con la suya. (Inversa)</a:t>
                      </a:r>
                      <a:endParaRPr lang="en-US" sz="1600" b="0" dirty="0">
                        <a:effectLst/>
                        <a:latin typeface="+mn-lt"/>
                        <a:ea typeface="SimSun" panose="02010600030101010101" pitchFamily="2" charset="-122"/>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55327290"/>
                  </a:ext>
                </a:extLst>
              </a:tr>
              <a:tr h="579485">
                <a:tc>
                  <a:txBody>
                    <a:bodyPr/>
                    <a:lstStyle/>
                    <a:p>
                      <a:pPr marL="0" marR="0" indent="674370">
                        <a:spcBef>
                          <a:spcPts val="0"/>
                        </a:spcBef>
                        <a:spcAft>
                          <a:spcPts val="0"/>
                        </a:spcAft>
                      </a:pPr>
                      <a:r>
                        <a:rPr lang="en-US" sz="1600" b="0" dirty="0">
                          <a:effectLst/>
                          <a:latin typeface="+mn-lt"/>
                          <a:ea typeface="Times New Roman" panose="02020603050405020304" pitchFamily="18" charset="0"/>
                        </a:rPr>
                        <a:t>5. </a:t>
                      </a:r>
                      <a:r>
                        <a:rPr lang="es-ES" sz="1600" b="0" dirty="0">
                          <a:effectLst/>
                          <a:latin typeface="+mn-lt"/>
                          <a:ea typeface="Times New Roman" panose="02020603050405020304" pitchFamily="18" charset="0"/>
                        </a:rPr>
                        <a:t>En mi lugar de trabajo se tolera el acoso sexual. (Inversa)</a:t>
                      </a:r>
                      <a:endParaRPr lang="en-US" sz="1600" b="0" dirty="0">
                        <a:effectLst/>
                        <a:latin typeface="+mn-lt"/>
                        <a:ea typeface="SimSun" panose="02010600030101010101" pitchFamily="2" charset="-122"/>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37717647"/>
                  </a:ext>
                </a:extLst>
              </a:tr>
              <a:tr h="579485">
                <a:tc>
                  <a:txBody>
                    <a:bodyPr/>
                    <a:lstStyle/>
                    <a:p>
                      <a:pPr marL="845820" marR="0" indent="-171450">
                        <a:spcBef>
                          <a:spcPts val="0"/>
                        </a:spcBef>
                        <a:spcAft>
                          <a:spcPts val="0"/>
                        </a:spcAft>
                      </a:pPr>
                      <a:r>
                        <a:rPr lang="en-US" sz="1600" b="0" dirty="0">
                          <a:effectLst/>
                          <a:latin typeface="+mn-lt"/>
                          <a:ea typeface="Times New Roman" panose="02020603050405020304" pitchFamily="18" charset="0"/>
                        </a:rPr>
                        <a:t>6. </a:t>
                      </a:r>
                      <a:r>
                        <a:rPr lang="es-ES" sz="1600" b="0" dirty="0">
                          <a:effectLst/>
                          <a:latin typeface="+mn-lt"/>
                          <a:ea typeface="Times New Roman" panose="02020603050405020304" pitchFamily="18" charset="0"/>
                        </a:rPr>
                        <a:t>Los altos directivos de mi lugar de trabajo hacen esfuerzos sinceros y razonables para poner fin al acoso sexual.</a:t>
                      </a:r>
                      <a:endParaRPr lang="en-US" sz="1600" b="0" dirty="0">
                        <a:effectLst/>
                        <a:latin typeface="+mn-lt"/>
                        <a:ea typeface="SimSun" panose="02010600030101010101" pitchFamily="2" charset="-122"/>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2072727"/>
                  </a:ext>
                </a:extLst>
              </a:tr>
              <a:tr h="579485">
                <a:tc>
                  <a:txBody>
                    <a:bodyPr/>
                    <a:lstStyle/>
                    <a:p>
                      <a:pPr marL="0" marR="0" indent="674370">
                        <a:spcBef>
                          <a:spcPts val="0"/>
                        </a:spcBef>
                        <a:spcAft>
                          <a:spcPts val="0"/>
                        </a:spcAft>
                      </a:pPr>
                      <a:r>
                        <a:rPr lang="en-US" sz="1600" b="0" dirty="0">
                          <a:effectLst/>
                          <a:latin typeface="+mn-lt"/>
                          <a:ea typeface="Times New Roman" panose="02020603050405020304" pitchFamily="18" charset="0"/>
                        </a:rPr>
                        <a:t>7. </a:t>
                      </a:r>
                      <a:r>
                        <a:rPr lang="es-ES" sz="1600" b="0" dirty="0">
                          <a:effectLst/>
                          <a:latin typeface="+mn-lt"/>
                          <a:ea typeface="Times New Roman" panose="02020603050405020304" pitchFamily="18" charset="0"/>
                        </a:rPr>
                        <a:t>Mi supervisor inmediato hace esfuerzos sinceros y razonables para poner fin al acoso sexual.</a:t>
                      </a:r>
                      <a:endParaRPr lang="en-US" sz="1600" b="0" dirty="0">
                        <a:effectLst/>
                        <a:latin typeface="+mn-lt"/>
                        <a:ea typeface="SimSun" panose="02010600030101010101" pitchFamily="2" charset="-122"/>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2274097"/>
                  </a:ext>
                </a:extLst>
              </a:tr>
              <a:tr h="579485">
                <a:tc>
                  <a:txBody>
                    <a:bodyPr/>
                    <a:lstStyle/>
                    <a:p>
                      <a:pPr marL="0" marR="0" indent="674370">
                        <a:spcBef>
                          <a:spcPts val="0"/>
                        </a:spcBef>
                        <a:spcAft>
                          <a:spcPts val="0"/>
                        </a:spcAft>
                      </a:pPr>
                      <a:r>
                        <a:rPr lang="en-US" sz="1600" b="0" dirty="0">
                          <a:effectLst/>
                          <a:latin typeface="+mn-lt"/>
                          <a:ea typeface="Times New Roman" panose="02020603050405020304" pitchFamily="18" charset="0"/>
                        </a:rPr>
                        <a:t>8. </a:t>
                      </a:r>
                      <a:r>
                        <a:rPr lang="es-ES" sz="1600" b="0" dirty="0">
                          <a:effectLst/>
                          <a:latin typeface="+mn-lt"/>
                          <a:ea typeface="Times New Roman" panose="02020603050405020304" pitchFamily="18" charset="0"/>
                        </a:rPr>
                        <a:t>En mi lugar de trabajo se toman medidas para prevenir el acoso sexual.</a:t>
                      </a:r>
                      <a:endParaRPr lang="en-US" sz="1600" b="0" dirty="0">
                        <a:effectLst/>
                        <a:latin typeface="+mn-lt"/>
                        <a:ea typeface="SimSun" panose="02010600030101010101" pitchFamily="2" charset="-122"/>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47459550"/>
                  </a:ext>
                </a:extLst>
              </a:tr>
            </a:tbl>
          </a:graphicData>
        </a:graphic>
      </p:graphicFrame>
    </p:spTree>
    <p:extLst>
      <p:ext uri="{BB962C8B-B14F-4D97-AF65-F5344CB8AC3E}">
        <p14:creationId xmlns:p14="http://schemas.microsoft.com/office/powerpoint/2010/main" val="1798775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BC3C6-BB58-6C17-F1B2-7124BD8BA9C3}"/>
              </a:ext>
            </a:extLst>
          </p:cNvPr>
          <p:cNvSpPr>
            <a:spLocks noGrp="1"/>
          </p:cNvSpPr>
          <p:nvPr>
            <p:ph type="title"/>
          </p:nvPr>
        </p:nvSpPr>
        <p:spPr/>
        <p:txBody>
          <a:bodyPr/>
          <a:lstStyle/>
          <a:p>
            <a:r>
              <a:rPr lang="es-ES" dirty="0"/>
              <a:t>El OTSHI se reduce a tres componentes</a:t>
            </a:r>
            <a:endParaRPr lang="en-US" dirty="0"/>
          </a:p>
        </p:txBody>
      </p:sp>
      <p:sp>
        <p:nvSpPr>
          <p:cNvPr id="3" name="Content Placeholder 2">
            <a:extLst>
              <a:ext uri="{FF2B5EF4-FFF2-40B4-BE49-F238E27FC236}">
                <a16:creationId xmlns:a16="http://schemas.microsoft.com/office/drawing/2014/main" id="{EF48CA13-38F0-EBA9-D2FF-52E64556F623}"/>
              </a:ext>
            </a:extLst>
          </p:cNvPr>
          <p:cNvSpPr>
            <a:spLocks noGrp="1"/>
          </p:cNvSpPr>
          <p:nvPr>
            <p:ph idx="1"/>
          </p:nvPr>
        </p:nvSpPr>
        <p:spPr/>
        <p:txBody>
          <a:bodyPr>
            <a:normAutofit/>
          </a:bodyPr>
          <a:lstStyle/>
          <a:p>
            <a:r>
              <a:rPr lang="es-ES" sz="2400" dirty="0">
                <a:latin typeface="Times New Roman" panose="02020603050405020304" pitchFamily="18" charset="0"/>
                <a:ea typeface="SimSun" panose="02010600030101010101" pitchFamily="2" charset="-122"/>
              </a:rPr>
              <a:t>Acciones preventivas</a:t>
            </a:r>
          </a:p>
          <a:p>
            <a:r>
              <a:rPr lang="es-ES" sz="2400" dirty="0">
                <a:latin typeface="Times New Roman" panose="02020603050405020304" pitchFamily="18" charset="0"/>
                <a:ea typeface="SimSun" panose="02010600030101010101" pitchFamily="2" charset="-122"/>
              </a:rPr>
              <a:t>Investigaciones de las alegaciones</a:t>
            </a:r>
          </a:p>
          <a:p>
            <a:r>
              <a:rPr lang="es-ES" sz="2400" dirty="0">
                <a:latin typeface="Times New Roman" panose="02020603050405020304" pitchFamily="18" charset="0"/>
                <a:ea typeface="SimSun" panose="02010600030101010101" pitchFamily="2" charset="-122"/>
              </a:rPr>
              <a:t>Ejecución de sanciones contra los acosadores</a:t>
            </a:r>
            <a:endParaRPr lang="en-US" sz="2400" dirty="0"/>
          </a:p>
        </p:txBody>
      </p:sp>
    </p:spTree>
    <p:extLst>
      <p:ext uri="{BB962C8B-B14F-4D97-AF65-F5344CB8AC3E}">
        <p14:creationId xmlns:p14="http://schemas.microsoft.com/office/powerpoint/2010/main" val="972815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0</TotalTime>
  <Words>2142</Words>
  <Application>Microsoft Office PowerPoint</Application>
  <PresentationFormat>Widescreen</PresentationFormat>
  <Paragraphs>122</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 Gothic</vt:lpstr>
      <vt:lpstr>CG Times</vt:lpstr>
      <vt:lpstr>Times New Roman</vt:lpstr>
      <vt:lpstr>Wingdings</vt:lpstr>
      <vt:lpstr>Wingdings 2</vt:lpstr>
      <vt:lpstr>Quotable</vt:lpstr>
      <vt:lpstr>Cerrar la Brecha entre la Investigación y la Práctica   This presentation has been funded by the European Union’s Horizon 2020 research and innovation programme under the Marie Skłodowska-Curie grant agreement No 101030652 </vt:lpstr>
      <vt:lpstr>Sobre Mí</vt:lpstr>
      <vt:lpstr>La Relación Ideal Entre la Investigación y la Práctica</vt:lpstr>
      <vt:lpstr>La Relación Ideal Entre la Investigación y la Práctico</vt:lpstr>
      <vt:lpstr>¿Qué es un Perito Judicial en los EEUU?</vt:lpstr>
      <vt:lpstr>Tipos de Testigos Peritos</vt:lpstr>
      <vt:lpstr>¿Qué es Exactamente un Reporte Pericial?</vt:lpstr>
      <vt:lpstr>La Investigación informa a la Práctica Ejemplo OTSHI (Hulin, et al., 1996)</vt:lpstr>
      <vt:lpstr>El OTSHI se reduce a tres componentes</vt:lpstr>
      <vt:lpstr>La Práctica Informa a las Investigaciones</vt:lpstr>
      <vt:lpstr>1. No Hubo Estudios Revisados sobre las Investigaciones</vt:lpstr>
      <vt:lpstr>Resumén</vt:lpstr>
      <vt:lpstr>Práctica  Investigación  Práctica</vt:lpstr>
      <vt:lpstr>2. La OTSHI es Todo Lo que Tenemos, Pero Tiene Algunos Defectos Sustanciales</vt:lpstr>
      <vt:lpstr>Resumén de los Criticos del OTSHI</vt:lpstr>
      <vt:lpstr>Próximos Etapas…</vt:lpstr>
      <vt:lpstr>3. Casi No Se Investigan las Sanciones a los Acosadores</vt:lpstr>
      <vt:lpstr>Observadores</vt:lpstr>
      <vt:lpstr>La Desvinculación Moral (DM) Como Mediador</vt:lpstr>
      <vt:lpstr>Moderadores de la relación IRG  DM</vt:lpstr>
      <vt:lpstr>Resumén del Modelo</vt:lpstr>
      <vt:lpstr>Resultados Preliminares de PROCESS</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Bridging the Research-Practice Gap NOVA School of Business, 10/3/2023</dc:title>
  <dc:creator>CAREN GOLDBERG</dc:creator>
  <cp:lastModifiedBy>caren goldberg</cp:lastModifiedBy>
  <cp:revision>14</cp:revision>
  <dcterms:created xsi:type="dcterms:W3CDTF">2023-03-02T11:33:41Z</dcterms:created>
  <dcterms:modified xsi:type="dcterms:W3CDTF">2024-05-06T22:54:04Z</dcterms:modified>
</cp:coreProperties>
</file>