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264" r:id="rId3"/>
    <p:sldId id="267" r:id="rId4"/>
    <p:sldId id="257" r:id="rId5"/>
    <p:sldId id="266" r:id="rId6"/>
    <p:sldId id="268" r:id="rId7"/>
    <p:sldId id="269" r:id="rId8"/>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87795" autoAdjust="0"/>
  </p:normalViewPr>
  <p:slideViewPr>
    <p:cSldViewPr snapToGrid="0" snapToObjects="1">
      <p:cViewPr varScale="1">
        <p:scale>
          <a:sx n="100" d="100"/>
          <a:sy n="100" d="100"/>
        </p:scale>
        <p:origin x="960" y="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s-ES" dirty="0"/>
          </a:p>
        </p:txBody>
      </p:sp>
      <p:sp>
        <p:nvSpPr>
          <p:cNvPr id="3" name="Marcador de fecha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E88F77C1-9F49-4D3F-9B67-52ABFDB9552E}" type="datetimeFigureOut">
              <a:rPr lang="es-ES" smtClean="0"/>
              <a:t>29/06/2024</a:t>
            </a:fld>
            <a:endParaRPr lang="es-ES" dirty="0"/>
          </a:p>
        </p:txBody>
      </p:sp>
      <p:sp>
        <p:nvSpPr>
          <p:cNvPr id="4" name="Marcador de imagen de diapositiva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s-ES" dirty="0"/>
          </a:p>
        </p:txBody>
      </p:sp>
      <p:sp>
        <p:nvSpPr>
          <p:cNvPr id="5" name="Marcador de notas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s-ES" dirty="0"/>
          </a:p>
        </p:txBody>
      </p:sp>
      <p:sp>
        <p:nvSpPr>
          <p:cNvPr id="7" name="Marcador de número de diapositiva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16A369B0-E043-4014-9208-A9E63D469F46}" type="slidenum">
              <a:rPr lang="es-ES" smtClean="0"/>
              <a:t>‹Nº›</a:t>
            </a:fld>
            <a:endParaRPr lang="es-ES" dirty="0"/>
          </a:p>
        </p:txBody>
      </p:sp>
    </p:spTree>
    <p:extLst>
      <p:ext uri="{BB962C8B-B14F-4D97-AF65-F5344CB8AC3E}">
        <p14:creationId xmlns:p14="http://schemas.microsoft.com/office/powerpoint/2010/main" val="3136786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16A369B0-E043-4014-9208-A9E63D469F46}" type="slidenum">
              <a:rPr lang="es-ES" smtClean="0"/>
              <a:t>2</a:t>
            </a:fld>
            <a:endParaRPr lang="es-ES" dirty="0"/>
          </a:p>
        </p:txBody>
      </p:sp>
    </p:spTree>
    <p:extLst>
      <p:ext uri="{BB962C8B-B14F-4D97-AF65-F5344CB8AC3E}">
        <p14:creationId xmlns:p14="http://schemas.microsoft.com/office/powerpoint/2010/main" val="463572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16A369B0-E043-4014-9208-A9E63D469F46}" type="slidenum">
              <a:rPr lang="es-ES" smtClean="0"/>
              <a:t>3</a:t>
            </a:fld>
            <a:endParaRPr lang="es-ES" dirty="0"/>
          </a:p>
        </p:txBody>
      </p:sp>
    </p:spTree>
    <p:extLst>
      <p:ext uri="{BB962C8B-B14F-4D97-AF65-F5344CB8AC3E}">
        <p14:creationId xmlns:p14="http://schemas.microsoft.com/office/powerpoint/2010/main" val="3374351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16A369B0-E043-4014-9208-A9E63D469F46}" type="slidenum">
              <a:rPr lang="es-ES" smtClean="0"/>
              <a:t>5</a:t>
            </a:fld>
            <a:endParaRPr lang="es-ES" dirty="0"/>
          </a:p>
        </p:txBody>
      </p:sp>
    </p:spTree>
    <p:extLst>
      <p:ext uri="{BB962C8B-B14F-4D97-AF65-F5344CB8AC3E}">
        <p14:creationId xmlns:p14="http://schemas.microsoft.com/office/powerpoint/2010/main" val="168012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A369B0-E043-4014-9208-A9E63D469F46}" type="slidenum">
              <a:rPr kumimoji="0" lang="es-E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s-E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0065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511312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2700069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248329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11404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207484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290995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2"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364686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2113573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647157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245964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1D16F9-6049-F148-A67E-B50ED7C651A6}" type="datetimeFigureOut">
              <a:rPr lang="es-ES" smtClean="0"/>
              <a:t>29/06/2024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FCFE5F45-1FFF-D043-8DCE-2BE364C338E3}" type="slidenum">
              <a:rPr lang="es-ES" smtClean="0"/>
              <a:t>‹Nº›</a:t>
            </a:fld>
            <a:endParaRPr lang="es-ES" dirty="0"/>
          </a:p>
        </p:txBody>
      </p:sp>
    </p:spTree>
    <p:extLst>
      <p:ext uri="{BB962C8B-B14F-4D97-AF65-F5344CB8AC3E}">
        <p14:creationId xmlns:p14="http://schemas.microsoft.com/office/powerpoint/2010/main" val="2376895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D16F9-6049-F148-A67E-B50ED7C651A6}" type="datetimeFigureOut">
              <a:rPr lang="es-ES" smtClean="0"/>
              <a:t>29/06/2024</a:t>
            </a:fld>
            <a:endParaRPr lang="es-ES" dirty="0"/>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E5F45-1FFF-D043-8DCE-2BE364C338E3}" type="slidenum">
              <a:rPr lang="es-ES" smtClean="0"/>
              <a:t>‹Nº›</a:t>
            </a:fld>
            <a:endParaRPr lang="es-ES" dirty="0"/>
          </a:p>
        </p:txBody>
      </p:sp>
    </p:spTree>
    <p:extLst>
      <p:ext uri="{BB962C8B-B14F-4D97-AF65-F5344CB8AC3E}">
        <p14:creationId xmlns:p14="http://schemas.microsoft.com/office/powerpoint/2010/main" val="743396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89B0FDF-3662-524B-9C65-9051F9B74522}"/>
              </a:ext>
            </a:extLst>
          </p:cNvPr>
          <p:cNvSpPr txBox="1"/>
          <p:nvPr/>
        </p:nvSpPr>
        <p:spPr>
          <a:xfrm>
            <a:off x="1023731" y="3429000"/>
            <a:ext cx="10565296" cy="1200329"/>
          </a:xfrm>
          <a:prstGeom prst="rect">
            <a:avLst/>
          </a:prstGeom>
          <a:noFill/>
        </p:spPr>
        <p:txBody>
          <a:bodyPr wrap="square" rtlCol="0">
            <a:spAutoFit/>
          </a:bodyPr>
          <a:lstStyle/>
          <a:p>
            <a:pPr algn="ctr"/>
            <a:r>
              <a:rPr lang="es-ES" sz="3600" dirty="0">
                <a:solidFill>
                  <a:schemeClr val="bg1"/>
                </a:solidFill>
                <a:latin typeface="Malacitana" pitchFamily="2" charset="77"/>
              </a:rPr>
              <a:t>JORNADA EVALUACIONES DE RIESGO PSICOSOCIALES </a:t>
            </a:r>
          </a:p>
        </p:txBody>
      </p:sp>
      <p:sp>
        <p:nvSpPr>
          <p:cNvPr id="10" name="CuadroTexto 9">
            <a:extLst>
              <a:ext uri="{FF2B5EF4-FFF2-40B4-BE49-F238E27FC236}">
                <a16:creationId xmlns:a16="http://schemas.microsoft.com/office/drawing/2014/main" id="{DCE4FABE-B117-3644-AAD3-E54937705EDC}"/>
              </a:ext>
            </a:extLst>
          </p:cNvPr>
          <p:cNvSpPr txBox="1"/>
          <p:nvPr/>
        </p:nvSpPr>
        <p:spPr>
          <a:xfrm>
            <a:off x="937631" y="4920955"/>
            <a:ext cx="5277033" cy="892552"/>
          </a:xfrm>
          <a:prstGeom prst="rect">
            <a:avLst/>
          </a:prstGeom>
          <a:noFill/>
        </p:spPr>
        <p:txBody>
          <a:bodyPr wrap="square" rtlCol="0">
            <a:spAutoFit/>
          </a:bodyPr>
          <a:lstStyle/>
          <a:p>
            <a:pPr algn="ctr"/>
            <a:r>
              <a:rPr lang="es-ES" sz="2000" b="1" dirty="0">
                <a:solidFill>
                  <a:srgbClr val="00AAD6"/>
                </a:solidFill>
                <a:latin typeface="Malacitana-Sans" pitchFamily="2" charset="77"/>
              </a:rPr>
              <a:t>Servicio de Prevención de Riesgos Laborales de la Universidad de Málaga</a:t>
            </a:r>
          </a:p>
          <a:p>
            <a:endParaRPr lang="es-ES" sz="1200" dirty="0">
              <a:solidFill>
                <a:schemeClr val="bg1"/>
              </a:solidFill>
              <a:latin typeface="Malacitana-Sans" pitchFamily="2" charset="77"/>
            </a:endParaRPr>
          </a:p>
        </p:txBody>
      </p:sp>
      <p:sp>
        <p:nvSpPr>
          <p:cNvPr id="5" name="CuadroTexto 4">
            <a:extLst>
              <a:ext uri="{FF2B5EF4-FFF2-40B4-BE49-F238E27FC236}">
                <a16:creationId xmlns:a16="http://schemas.microsoft.com/office/drawing/2014/main" id="{0A04A248-92D6-45C6-8B09-CA3F243A9165}"/>
              </a:ext>
            </a:extLst>
          </p:cNvPr>
          <p:cNvSpPr txBox="1"/>
          <p:nvPr/>
        </p:nvSpPr>
        <p:spPr>
          <a:xfrm>
            <a:off x="6096000" y="4925353"/>
            <a:ext cx="5277033" cy="1200329"/>
          </a:xfrm>
          <a:prstGeom prst="rect">
            <a:avLst/>
          </a:prstGeom>
          <a:noFill/>
        </p:spPr>
        <p:txBody>
          <a:bodyPr wrap="square" rtlCol="0">
            <a:spAutoFit/>
          </a:bodyPr>
          <a:lstStyle/>
          <a:p>
            <a:pPr algn="ctr"/>
            <a:r>
              <a:rPr lang="es-ES" sz="2000" b="1" dirty="0">
                <a:solidFill>
                  <a:srgbClr val="00AAD6"/>
                </a:solidFill>
                <a:latin typeface="Malacitana-Sans" pitchFamily="2" charset="77"/>
              </a:rPr>
              <a:t>Daniel Jesús Moreno Vargas</a:t>
            </a:r>
          </a:p>
          <a:p>
            <a:pPr algn="ctr"/>
            <a:r>
              <a:rPr lang="es-ES" sz="2000" b="1" dirty="0">
                <a:solidFill>
                  <a:srgbClr val="00AAD6"/>
                </a:solidFill>
                <a:latin typeface="Malacitana-Sans" pitchFamily="2" charset="77"/>
              </a:rPr>
              <a:t>Antonio De La Torre Fernández </a:t>
            </a:r>
          </a:p>
          <a:p>
            <a:pPr algn="ctr"/>
            <a:r>
              <a:rPr lang="es-ES" sz="2000" b="1" dirty="0">
                <a:solidFill>
                  <a:srgbClr val="00AAD6"/>
                </a:solidFill>
                <a:latin typeface="Malacitana-Sans" pitchFamily="2" charset="77"/>
              </a:rPr>
              <a:t>Ana Belén Muñoz Aguado</a:t>
            </a:r>
          </a:p>
          <a:p>
            <a:endParaRPr lang="es-ES" sz="1200" dirty="0">
              <a:solidFill>
                <a:schemeClr val="bg1"/>
              </a:solidFill>
              <a:latin typeface="Malacitana-Sans" pitchFamily="2" charset="77"/>
            </a:endParaRPr>
          </a:p>
        </p:txBody>
      </p:sp>
    </p:spTree>
    <p:extLst>
      <p:ext uri="{BB962C8B-B14F-4D97-AF65-F5344CB8AC3E}">
        <p14:creationId xmlns:p14="http://schemas.microsoft.com/office/powerpoint/2010/main" val="334681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66BA9BE-90A1-FD40-89D8-EEDA1788CE87}"/>
              </a:ext>
            </a:extLst>
          </p:cNvPr>
          <p:cNvSpPr txBox="1"/>
          <p:nvPr/>
        </p:nvSpPr>
        <p:spPr>
          <a:xfrm>
            <a:off x="638175" y="326784"/>
            <a:ext cx="7737379" cy="523220"/>
          </a:xfrm>
          <a:prstGeom prst="rect">
            <a:avLst/>
          </a:prstGeom>
          <a:noFill/>
        </p:spPr>
        <p:txBody>
          <a:bodyPr wrap="square" rtlCol="0">
            <a:spAutoFit/>
          </a:bodyPr>
          <a:lstStyle/>
          <a:p>
            <a:r>
              <a:rPr lang="es-ES" sz="2800" b="1" dirty="0"/>
              <a:t>1. LA UMA DESDE LA PERSPECTIVA PRL:</a:t>
            </a:r>
          </a:p>
        </p:txBody>
      </p:sp>
      <p:sp>
        <p:nvSpPr>
          <p:cNvPr id="4" name="AutoShape 2" descr="https://prod.isg.bruneau.media/external/38194e20fd276ff9b780b4710fd549fa41659b07?source=https%3A%2F%2Fbruneau.simpleworkspace.net%2Fphp%2Fscripts%2FgetFile.php%3Ftype%3DpubAssetBase%26s%26key%3D-NovM_5kXavnMA5cl7NZpbMKXaz3MgxcquRuW99w_GkOuVfGZFY%26t%3D16234160140000%26name%3D17300.jpg&amp;format=webp&amp;height=2000&amp;quality=85&amp;width=2000">
            <a:extLst>
              <a:ext uri="{FF2B5EF4-FFF2-40B4-BE49-F238E27FC236}">
                <a16:creationId xmlns:a16="http://schemas.microsoft.com/office/drawing/2014/main" id="{2E745650-8613-4662-B9E9-632ED6AE7DBF}"/>
              </a:ext>
            </a:extLst>
          </p:cNvPr>
          <p:cNvSpPr>
            <a:spLocks noChangeAspect="1" noChangeArrowheads="1"/>
          </p:cNvSpPr>
          <p:nvPr/>
        </p:nvSpPr>
        <p:spPr bwMode="auto">
          <a:xfrm>
            <a:off x="5943599" y="3276599"/>
            <a:ext cx="962025" cy="9620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
        <p:nvSpPr>
          <p:cNvPr id="11" name="Rectángulo 10">
            <a:extLst>
              <a:ext uri="{FF2B5EF4-FFF2-40B4-BE49-F238E27FC236}">
                <a16:creationId xmlns:a16="http://schemas.microsoft.com/office/drawing/2014/main" id="{DCCDFDE9-9E7A-4871-B628-1E85D8901B70}"/>
              </a:ext>
            </a:extLst>
          </p:cNvPr>
          <p:cNvSpPr/>
          <p:nvPr/>
        </p:nvSpPr>
        <p:spPr>
          <a:xfrm>
            <a:off x="512280" y="1978990"/>
            <a:ext cx="11262279" cy="3046988"/>
          </a:xfrm>
          <a:prstGeom prst="rect">
            <a:avLst/>
          </a:prstGeom>
        </p:spPr>
        <p:txBody>
          <a:bodyPr wrap="square">
            <a:spAutoFit/>
          </a:bodyPr>
          <a:lstStyle/>
          <a:p>
            <a:pPr marL="342900" indent="-342900" algn="just">
              <a:buAutoNum type="arabicPeriod"/>
            </a:pPr>
            <a:r>
              <a:rPr lang="es-ES" sz="2400" b="1" dirty="0"/>
              <a:t>SERVICIO DE EDUCACION SUPERIOR-------- 35.000 estudiantes, 2751 PDI, 1442 PTGAS y Personal Investigador, TOTAL: 5048 personas en plantilla.</a:t>
            </a:r>
          </a:p>
          <a:p>
            <a:pPr marL="342900" indent="-342900" algn="just">
              <a:buAutoNum type="arabicPeriod"/>
            </a:pPr>
            <a:r>
              <a:rPr lang="es-ES" sz="2400" b="1" dirty="0"/>
              <a:t>INSTALACIONES--------- 2 campus universitarios, 45 edificios</a:t>
            </a:r>
            <a:endParaRPr lang="es-ES" sz="2400" dirty="0"/>
          </a:p>
          <a:p>
            <a:pPr algn="just"/>
            <a:r>
              <a:rPr lang="es-ES" sz="2400" b="1" dirty="0"/>
              <a:t>3. EVALUACION DE RIESGOS LABORALES (INCLUYE EVALUACION PSICOSOCIAL)- 2017/23 4. TRABAJO POR PARTE DE SEPRUMA -----</a:t>
            </a:r>
            <a:r>
              <a:rPr lang="es-ES" sz="2400" dirty="0"/>
              <a:t>SENSIBILIZACION, EXPLICACION DE LAS FASES</a:t>
            </a:r>
            <a:endParaRPr lang="es-ES" sz="2400" b="1" dirty="0"/>
          </a:p>
          <a:p>
            <a:pPr algn="just"/>
            <a:r>
              <a:rPr lang="es-ES" sz="2400" b="1" dirty="0"/>
              <a:t>5. LA CUMPLIMENTACION DE CUESTIONARIOS FUE ONLINE EXCEPTO PARA RIESGOS PSICOSOCIALES.</a:t>
            </a:r>
          </a:p>
          <a:p>
            <a:pPr algn="just"/>
            <a:r>
              <a:rPr lang="es-ES" sz="2400" b="1" dirty="0"/>
              <a:t>4. UNA VEZ REALIZADA LA EERR, PROCEDE ACTUALIZACION, SEGUIMIENTO Y CONTROL.</a:t>
            </a:r>
            <a:endParaRPr lang="es-ES" sz="2400" dirty="0"/>
          </a:p>
        </p:txBody>
      </p:sp>
    </p:spTree>
    <p:extLst>
      <p:ext uri="{BB962C8B-B14F-4D97-AF65-F5344CB8AC3E}">
        <p14:creationId xmlns:p14="http://schemas.microsoft.com/office/powerpoint/2010/main" val="2169156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66BA9BE-90A1-FD40-89D8-EEDA1788CE87}"/>
              </a:ext>
            </a:extLst>
          </p:cNvPr>
          <p:cNvSpPr txBox="1"/>
          <p:nvPr/>
        </p:nvSpPr>
        <p:spPr>
          <a:xfrm>
            <a:off x="638175" y="326784"/>
            <a:ext cx="7737379" cy="523220"/>
          </a:xfrm>
          <a:prstGeom prst="rect">
            <a:avLst/>
          </a:prstGeom>
          <a:noFill/>
        </p:spPr>
        <p:txBody>
          <a:bodyPr wrap="square" rtlCol="0">
            <a:spAutoFit/>
          </a:bodyPr>
          <a:lstStyle/>
          <a:p>
            <a:r>
              <a:rPr lang="es-ES" sz="2800" b="1" dirty="0"/>
              <a:t>2. ORGANIZACIÓN DE LA PRL EN LA UMA:</a:t>
            </a:r>
          </a:p>
        </p:txBody>
      </p:sp>
      <p:sp>
        <p:nvSpPr>
          <p:cNvPr id="4" name="AutoShape 2" descr="https://prod.isg.bruneau.media/external/38194e20fd276ff9b780b4710fd549fa41659b07?source=https%3A%2F%2Fbruneau.simpleworkspace.net%2Fphp%2Fscripts%2FgetFile.php%3Ftype%3DpubAssetBase%26s%26key%3D-NovM_5kXavnMA5cl7NZpbMKXaz3MgxcquRuW99w_GkOuVfGZFY%26t%3D16234160140000%26name%3D17300.jpg&amp;format=webp&amp;height=2000&amp;quality=85&amp;width=2000">
            <a:extLst>
              <a:ext uri="{FF2B5EF4-FFF2-40B4-BE49-F238E27FC236}">
                <a16:creationId xmlns:a16="http://schemas.microsoft.com/office/drawing/2014/main" id="{2E745650-8613-4662-B9E9-632ED6AE7DBF}"/>
              </a:ext>
            </a:extLst>
          </p:cNvPr>
          <p:cNvSpPr>
            <a:spLocks noChangeAspect="1" noChangeArrowheads="1"/>
          </p:cNvSpPr>
          <p:nvPr/>
        </p:nvSpPr>
        <p:spPr bwMode="auto">
          <a:xfrm>
            <a:off x="5943599" y="3276599"/>
            <a:ext cx="962025" cy="9620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
        <p:nvSpPr>
          <p:cNvPr id="9" name="CuadroTexto 8">
            <a:extLst>
              <a:ext uri="{FF2B5EF4-FFF2-40B4-BE49-F238E27FC236}">
                <a16:creationId xmlns:a16="http://schemas.microsoft.com/office/drawing/2014/main" id="{F9E380F3-8AB8-4D4F-8F09-47CB7F15DB58}"/>
              </a:ext>
            </a:extLst>
          </p:cNvPr>
          <p:cNvSpPr txBox="1"/>
          <p:nvPr/>
        </p:nvSpPr>
        <p:spPr>
          <a:xfrm>
            <a:off x="512280" y="948367"/>
            <a:ext cx="8486775" cy="369332"/>
          </a:xfrm>
          <a:prstGeom prst="rect">
            <a:avLst/>
          </a:prstGeom>
          <a:noFill/>
        </p:spPr>
        <p:txBody>
          <a:bodyPr wrap="square" rtlCol="0">
            <a:spAutoFit/>
          </a:bodyPr>
          <a:lstStyle/>
          <a:p>
            <a:r>
              <a:rPr lang="es-ES" b="1" i="1" u="sng" dirty="0"/>
              <a:t>PLAN DE PREVENCION DE LA UMA, APROBADO EN CONSEJO DE GOBIERNO EN 2009 </a:t>
            </a:r>
          </a:p>
        </p:txBody>
      </p:sp>
      <p:sp>
        <p:nvSpPr>
          <p:cNvPr id="3" name="Rectángulo 2">
            <a:extLst>
              <a:ext uri="{FF2B5EF4-FFF2-40B4-BE49-F238E27FC236}">
                <a16:creationId xmlns:a16="http://schemas.microsoft.com/office/drawing/2014/main" id="{C890F64D-8BE8-4CE2-AD09-402A6A7629D7}"/>
              </a:ext>
            </a:extLst>
          </p:cNvPr>
          <p:cNvSpPr/>
          <p:nvPr/>
        </p:nvSpPr>
        <p:spPr>
          <a:xfrm>
            <a:off x="575226" y="1416062"/>
            <a:ext cx="11388173" cy="1200329"/>
          </a:xfrm>
          <a:prstGeom prst="rect">
            <a:avLst/>
          </a:prstGeom>
        </p:spPr>
        <p:txBody>
          <a:bodyPr wrap="square">
            <a:spAutoFit/>
          </a:bodyPr>
          <a:lstStyle/>
          <a:p>
            <a:r>
              <a:rPr lang="es-ES" dirty="0"/>
              <a:t>• La estructura de la organización. </a:t>
            </a:r>
          </a:p>
          <a:p>
            <a:r>
              <a:rPr lang="es-ES" dirty="0"/>
              <a:t>• Las responsabilidades. </a:t>
            </a:r>
          </a:p>
          <a:p>
            <a:r>
              <a:rPr lang="es-ES" dirty="0"/>
              <a:t>• Las funciones, las prácticas, los procedimientos y los procesos. </a:t>
            </a:r>
          </a:p>
          <a:p>
            <a:r>
              <a:rPr lang="es-ES" dirty="0"/>
              <a:t>• Los recursos necesarios. </a:t>
            </a:r>
          </a:p>
        </p:txBody>
      </p:sp>
      <p:sp>
        <p:nvSpPr>
          <p:cNvPr id="11" name="Rectángulo 10">
            <a:extLst>
              <a:ext uri="{FF2B5EF4-FFF2-40B4-BE49-F238E27FC236}">
                <a16:creationId xmlns:a16="http://schemas.microsoft.com/office/drawing/2014/main" id="{DCCDFDE9-9E7A-4871-B628-1E85D8901B70}"/>
              </a:ext>
            </a:extLst>
          </p:cNvPr>
          <p:cNvSpPr/>
          <p:nvPr/>
        </p:nvSpPr>
        <p:spPr>
          <a:xfrm>
            <a:off x="464860" y="2507730"/>
            <a:ext cx="11262279" cy="3970318"/>
          </a:xfrm>
          <a:prstGeom prst="rect">
            <a:avLst/>
          </a:prstGeom>
        </p:spPr>
        <p:txBody>
          <a:bodyPr wrap="square">
            <a:spAutoFit/>
          </a:bodyPr>
          <a:lstStyle/>
          <a:p>
            <a:pPr algn="just"/>
            <a:r>
              <a:rPr lang="es-ES" b="1" dirty="0"/>
              <a:t>1.  SERVICIO DE PREVENCIÓN DE RIESGOS LABORALES (SEPRUMA</a:t>
            </a:r>
            <a:r>
              <a:rPr lang="es-ES" dirty="0"/>
              <a:t>)---------</a:t>
            </a:r>
            <a:r>
              <a:rPr lang="es-ES" sz="1600" dirty="0"/>
              <a:t>modalidad servicio prevención propio.</a:t>
            </a:r>
            <a:endParaRPr lang="es-ES" dirty="0"/>
          </a:p>
          <a:p>
            <a:pPr algn="just"/>
            <a:endParaRPr lang="es-ES" b="1" dirty="0"/>
          </a:p>
          <a:p>
            <a:pPr algn="just"/>
            <a:r>
              <a:rPr lang="es-ES" b="1" dirty="0"/>
              <a:t>2. COMITÉ DE SEGURIDAD Y SALUD (CSS)----------- </a:t>
            </a:r>
            <a:r>
              <a:rPr lang="es-ES" sz="1600" dirty="0"/>
              <a:t>compuesto por los delegados de prevención, de una parte, y por representantes de la Universidad designados por el Rector, en número igual al de los delegados de prevención.</a:t>
            </a:r>
          </a:p>
          <a:p>
            <a:pPr algn="just"/>
            <a:r>
              <a:rPr lang="es-ES" b="1" dirty="0"/>
              <a:t>3. PERSONAS DELEGADAS DE PREVENCIÓN------------ </a:t>
            </a:r>
            <a:r>
              <a:rPr lang="es-ES" sz="1600" dirty="0"/>
              <a:t>Los órganos de representación del personal (Comité de Empresa de P.A.S. y de P.D.I. y Junta de Personal de P.A.S. y de P.D.I.) designarán las personas delegadas correspondientes a todos los sectores existentes en la Universidad. </a:t>
            </a:r>
          </a:p>
          <a:p>
            <a:pPr algn="just"/>
            <a:endParaRPr lang="es-ES" sz="1600" dirty="0"/>
          </a:p>
          <a:p>
            <a:pPr algn="just"/>
            <a:r>
              <a:rPr lang="es-ES" b="1" dirty="0"/>
              <a:t>4. ORGANIZACIÓN PREVENTIVA DE LOS CENTROS, DEPARTAMENTOS Y SERVICIOS-</a:t>
            </a:r>
            <a:r>
              <a:rPr lang="es-ES" dirty="0"/>
              <a:t>--- </a:t>
            </a:r>
            <a:r>
              <a:rPr lang="es-ES" sz="1600" dirty="0"/>
              <a:t>Los Decanos/as de Facultad y los Directores/as de Escuela ostentan la representación de los Centros docentes y ejercen las funciones de dirección y gestión de los mismos, por ello, les corresponde la máxima autoridad y responsabilidad en materia de integración de la seguridad y salud dentro de su ámbito.</a:t>
            </a:r>
            <a:endParaRPr lang="es-ES" dirty="0"/>
          </a:p>
          <a:p>
            <a:pPr algn="just"/>
            <a:r>
              <a:rPr lang="es-ES" b="1" dirty="0"/>
              <a:t>5. CECLUMA</a:t>
            </a:r>
            <a:r>
              <a:rPr lang="es-ES" dirty="0"/>
              <a:t>. </a:t>
            </a:r>
            <a:r>
              <a:rPr lang="es-ES" sz="1600" dirty="0"/>
              <a:t>El Comité de Evaluación de Conflictos Laborales es una comisión técnica especializada, encargada de llevar a cabo el trabajo de evaluación, arbitraje y, en su caso, propuesta de solución de conflictos laborales de origen psicosocial, que se produzcan en el ámbito de la UMA, en la que el SEPRUMA participa de forma activa.</a:t>
            </a:r>
            <a:endParaRPr lang="es-ES" dirty="0"/>
          </a:p>
        </p:txBody>
      </p:sp>
      <p:pic>
        <p:nvPicPr>
          <p:cNvPr id="12" name="Picture 2" descr="https://illustoon.com/photo/dl/2394.png">
            <a:extLst>
              <a:ext uri="{FF2B5EF4-FFF2-40B4-BE49-F238E27FC236}">
                <a16:creationId xmlns:a16="http://schemas.microsoft.com/office/drawing/2014/main" id="{0645F752-D0A5-40E4-8A32-7E3D1C223F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103" y="1317699"/>
            <a:ext cx="1262857" cy="1262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207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AD9CA54-4227-4286-9772-60004134A38B}"/>
              </a:ext>
            </a:extLst>
          </p:cNvPr>
          <p:cNvSpPr txBox="1"/>
          <p:nvPr/>
        </p:nvSpPr>
        <p:spPr>
          <a:xfrm>
            <a:off x="638175" y="485810"/>
            <a:ext cx="7737379" cy="523220"/>
          </a:xfrm>
          <a:prstGeom prst="rect">
            <a:avLst/>
          </a:prstGeom>
          <a:noFill/>
        </p:spPr>
        <p:txBody>
          <a:bodyPr wrap="square" rtlCol="0">
            <a:spAutoFit/>
          </a:bodyPr>
          <a:lstStyle/>
          <a:p>
            <a:r>
              <a:rPr lang="es-ES" sz="2800" b="1" dirty="0"/>
              <a:t>3. EVALUACIÓN DE RIESGOS PSICOSOCIALES </a:t>
            </a:r>
          </a:p>
        </p:txBody>
      </p:sp>
      <p:sp>
        <p:nvSpPr>
          <p:cNvPr id="6" name="Rectángulo 5">
            <a:extLst>
              <a:ext uri="{FF2B5EF4-FFF2-40B4-BE49-F238E27FC236}">
                <a16:creationId xmlns:a16="http://schemas.microsoft.com/office/drawing/2014/main" id="{B4582D86-D5D4-496C-AF0F-B3A58B23D83B}"/>
              </a:ext>
            </a:extLst>
          </p:cNvPr>
          <p:cNvSpPr/>
          <p:nvPr/>
        </p:nvSpPr>
        <p:spPr>
          <a:xfrm>
            <a:off x="512280" y="1978990"/>
            <a:ext cx="11262279" cy="4339650"/>
          </a:xfrm>
          <a:prstGeom prst="rect">
            <a:avLst/>
          </a:prstGeom>
        </p:spPr>
        <p:txBody>
          <a:bodyPr wrap="square">
            <a:spAutoFit/>
          </a:bodyPr>
          <a:lstStyle/>
          <a:p>
            <a:r>
              <a:rPr lang="es-ES" sz="2400" b="1" dirty="0"/>
              <a:t>1. EVALUACION DE RIESGOS PSICOSOCIALES en la UMA----------- 2017 – 2023</a:t>
            </a:r>
          </a:p>
          <a:p>
            <a:pPr algn="just"/>
            <a:r>
              <a:rPr lang="es-ES" sz="2400" b="1" dirty="0"/>
              <a:t>2. Ley 31/95 de PRL: artículos 15, 16, obligación legal de evaluar los riesgos psicosociales, se identifican y se eliminan, si no es posible se evalúan.</a:t>
            </a:r>
          </a:p>
          <a:p>
            <a:pPr marL="342900" indent="-342900">
              <a:buFont typeface="Arial" panose="020B0604020202020204" pitchFamily="34" charset="0"/>
              <a:buChar char="•"/>
            </a:pPr>
            <a:r>
              <a:rPr lang="es-ES" sz="2400" b="1" dirty="0"/>
              <a:t>Los </a:t>
            </a:r>
            <a:r>
              <a:rPr lang="es-ES" sz="2400" b="1" u="sng" dirty="0">
                <a:effectLst>
                  <a:outerShdw blurRad="38100" dist="38100" dir="2700000" algn="tl">
                    <a:srgbClr val="000000">
                      <a:alpha val="43137"/>
                    </a:srgbClr>
                  </a:outerShdw>
                </a:effectLst>
              </a:rPr>
              <a:t>Factores de riesgo psicosocial </a:t>
            </a:r>
            <a:r>
              <a:rPr lang="es-ES" sz="2400" b="1" dirty="0"/>
              <a:t>tienen características propias que añaden dificultad a su evaluación en comparación con otros riesgos:</a:t>
            </a:r>
          </a:p>
          <a:p>
            <a:pPr marL="357188"/>
            <a:r>
              <a:rPr lang="es-ES" sz="2400" b="1" dirty="0"/>
              <a:t> </a:t>
            </a:r>
            <a:r>
              <a:rPr lang="es-ES" sz="1600" b="1" dirty="0"/>
              <a:t>1.-</a:t>
            </a:r>
            <a:r>
              <a:rPr lang="es-ES" b="1" dirty="0"/>
              <a:t>Se extienden en el espacio y el tiempo </a:t>
            </a:r>
            <a:r>
              <a:rPr lang="es-ES" sz="1400" dirty="0"/>
              <a:t>(no están ubicados en ningún lugar ni en un momento especial)</a:t>
            </a:r>
          </a:p>
          <a:p>
            <a:pPr marL="357188"/>
            <a:r>
              <a:rPr lang="es-ES" sz="1600" b="1" dirty="0"/>
              <a:t> 2.-</a:t>
            </a:r>
            <a:r>
              <a:rPr lang="es-ES" b="1" dirty="0"/>
              <a:t>Dificultad para encontrar unidades de medida objetiva </a:t>
            </a:r>
            <a:r>
              <a:rPr lang="es-ES" sz="1400" dirty="0"/>
              <a:t>(se basan en “percepciones y experiencias”)</a:t>
            </a:r>
          </a:p>
          <a:p>
            <a:pPr marL="357188"/>
            <a:r>
              <a:rPr lang="es-ES" sz="1600" b="1" dirty="0"/>
              <a:t> 3.-</a:t>
            </a:r>
            <a:r>
              <a:rPr lang="es-ES" b="1" dirty="0"/>
              <a:t>Afectan a los otros riesgos </a:t>
            </a:r>
            <a:r>
              <a:rPr lang="es-ES" sz="1400" dirty="0"/>
              <a:t>(el estrés da lugar a conductas inadecuadas que propician los errores, accidentes ,etc.)</a:t>
            </a:r>
          </a:p>
          <a:p>
            <a:pPr marL="357188"/>
            <a:r>
              <a:rPr lang="es-ES" sz="1600" b="1" dirty="0"/>
              <a:t> 4.-</a:t>
            </a:r>
            <a:r>
              <a:rPr lang="es-ES" b="1" dirty="0"/>
              <a:t>Tienen escasa cobertura legal </a:t>
            </a:r>
            <a:r>
              <a:rPr lang="es-ES" sz="1400" dirty="0"/>
              <a:t>(otros riesgos tienen legislación que determina los niveles admitidos y rechazados)</a:t>
            </a:r>
          </a:p>
          <a:p>
            <a:pPr marL="357188"/>
            <a:r>
              <a:rPr lang="es-ES" sz="1600" b="1" dirty="0"/>
              <a:t> 5.-</a:t>
            </a:r>
            <a:r>
              <a:rPr lang="es-ES" b="1" dirty="0"/>
              <a:t>Resultados moderados por otros factores </a:t>
            </a:r>
            <a:r>
              <a:rPr lang="es-ES" sz="1400" dirty="0"/>
              <a:t>(no tienen mismos efectos sobre el personal de una empresa, depende de variables 		personales, nivel de implicación, la confianza en sí mismo, el optimismo y la motivación)</a:t>
            </a:r>
          </a:p>
          <a:p>
            <a:pPr marL="357188"/>
            <a:r>
              <a:rPr lang="es-ES" sz="1600" b="1" dirty="0"/>
              <a:t> 6.-</a:t>
            </a:r>
            <a:r>
              <a:rPr lang="es-ES" b="1" dirty="0"/>
              <a:t>Dificultad de intervención </a:t>
            </a:r>
            <a:r>
              <a:rPr lang="es-ES" sz="1400" dirty="0"/>
              <a:t>(factores de la organización, íntimamente entrelazados al diseño y concepción global de la empresa. La 	intervención psicosocial suele requerir plazos no inmediatos y resultados no asegurados, lo que aumenta la resistencia de los responsables a 	intervenciones costosas sin resultados asegurados), factor clave para la baja participación en las evaluaciones</a:t>
            </a:r>
          </a:p>
        </p:txBody>
      </p:sp>
    </p:spTree>
    <p:extLst>
      <p:ext uri="{BB962C8B-B14F-4D97-AF65-F5344CB8AC3E}">
        <p14:creationId xmlns:p14="http://schemas.microsoft.com/office/powerpoint/2010/main" val="736661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F50B648-5777-4781-AC51-F91B70078655}"/>
              </a:ext>
            </a:extLst>
          </p:cNvPr>
          <p:cNvSpPr txBox="1"/>
          <p:nvPr/>
        </p:nvSpPr>
        <p:spPr>
          <a:xfrm>
            <a:off x="894522" y="1468472"/>
            <a:ext cx="10585174" cy="1538883"/>
          </a:xfrm>
          <a:prstGeom prst="rect">
            <a:avLst/>
          </a:prstGeom>
          <a:noFill/>
        </p:spPr>
        <p:txBody>
          <a:bodyPr wrap="square">
            <a:spAutoFit/>
          </a:bodyPr>
          <a:lstStyle/>
          <a:p>
            <a:pPr marL="285750" indent="-285750">
              <a:buFont typeface="Arial" panose="020B0604020202020204" pitchFamily="34" charset="0"/>
              <a:buChar char="•"/>
            </a:pPr>
            <a:r>
              <a:rPr lang="es-ES" sz="1800" b="1" dirty="0"/>
              <a:t>Características de los </a:t>
            </a:r>
            <a:r>
              <a:rPr lang="es-ES" sz="2400" b="1" u="sng" dirty="0">
                <a:effectLst>
                  <a:outerShdw blurRad="38100" dist="38100" dir="2700000" algn="tl">
                    <a:srgbClr val="000000">
                      <a:alpha val="43137"/>
                    </a:srgbClr>
                  </a:outerShdw>
                </a:effectLst>
              </a:rPr>
              <a:t>Riesgos psicosociales </a:t>
            </a:r>
            <a:r>
              <a:rPr lang="es-ES" sz="1800" b="1" dirty="0"/>
              <a:t>que tienen especial incidencia sobre aspectos y detalles del proceso de evaluación: </a:t>
            </a:r>
          </a:p>
          <a:p>
            <a:r>
              <a:rPr lang="es-ES" sz="1800" b="1" dirty="0"/>
              <a:t>1.- Afectan a derechos fundamentales </a:t>
            </a:r>
            <a:r>
              <a:rPr lang="es-ES" sz="1600" dirty="0"/>
              <a:t>(dignidad como persona, derecho a la integridad física y personal, salud global…)</a:t>
            </a:r>
            <a:endParaRPr lang="es-ES" sz="1800" dirty="0"/>
          </a:p>
          <a:p>
            <a:r>
              <a:rPr lang="es-ES" sz="1800" b="1" dirty="0"/>
              <a:t>2.- Afectan también a la salud mental </a:t>
            </a:r>
            <a:r>
              <a:rPr lang="es-ES" sz="1600" dirty="0"/>
              <a:t>(afectan de forma importante y global a los procesos de adaptación de la persona y su sistema de estabilidad y equilibrio mental. Los datos actuales indican que la ansiedad, la depresión)</a:t>
            </a:r>
            <a:endParaRPr lang="es-ES" sz="1600" b="1" dirty="0"/>
          </a:p>
        </p:txBody>
      </p:sp>
      <p:sp>
        <p:nvSpPr>
          <p:cNvPr id="5" name="CuadroTexto 4">
            <a:extLst>
              <a:ext uri="{FF2B5EF4-FFF2-40B4-BE49-F238E27FC236}">
                <a16:creationId xmlns:a16="http://schemas.microsoft.com/office/drawing/2014/main" id="{04F31E71-461F-470E-8902-49CA5AB07F9C}"/>
              </a:ext>
            </a:extLst>
          </p:cNvPr>
          <p:cNvSpPr txBox="1"/>
          <p:nvPr/>
        </p:nvSpPr>
        <p:spPr>
          <a:xfrm>
            <a:off x="894521" y="483825"/>
            <a:ext cx="6907695" cy="523220"/>
          </a:xfrm>
          <a:prstGeom prst="rect">
            <a:avLst/>
          </a:prstGeom>
          <a:noFill/>
        </p:spPr>
        <p:txBody>
          <a:bodyPr wrap="square">
            <a:spAutoFit/>
          </a:bodyPr>
          <a:lstStyle/>
          <a:p>
            <a:r>
              <a:rPr kumimoji="0" lang="es-ES" sz="2800" b="1" i="0" u="none" strike="noStrike" kern="1200" cap="none" spc="0" normalizeH="0" baseline="0" noProof="0" dirty="0">
                <a:ln>
                  <a:noFill/>
                </a:ln>
                <a:solidFill>
                  <a:prstClr val="black"/>
                </a:solidFill>
                <a:effectLst/>
                <a:uLnTx/>
                <a:uFillTx/>
                <a:latin typeface="Calibri" panose="020F0502020204030204"/>
                <a:ea typeface="+mn-ea"/>
                <a:cs typeface="+mn-cs"/>
              </a:rPr>
              <a:t>3. EVALUACIÓN DE RIESGOS PSICOSOCIALES </a:t>
            </a:r>
            <a:endParaRPr lang="es-ES" dirty="0"/>
          </a:p>
        </p:txBody>
      </p:sp>
      <p:sp>
        <p:nvSpPr>
          <p:cNvPr id="6" name="CuadroTexto 5">
            <a:extLst>
              <a:ext uri="{FF2B5EF4-FFF2-40B4-BE49-F238E27FC236}">
                <a16:creationId xmlns:a16="http://schemas.microsoft.com/office/drawing/2014/main" id="{AB4300BB-4E78-4113-9A55-7F491BFAC7F8}"/>
              </a:ext>
            </a:extLst>
          </p:cNvPr>
          <p:cNvSpPr txBox="1"/>
          <p:nvPr/>
        </p:nvSpPr>
        <p:spPr>
          <a:xfrm>
            <a:off x="715617" y="2959011"/>
            <a:ext cx="10903226" cy="3262432"/>
          </a:xfrm>
          <a:prstGeom prst="rect">
            <a:avLst/>
          </a:prstGeom>
          <a:noFill/>
        </p:spPr>
        <p:txBody>
          <a:bodyPr wrap="square">
            <a:spAutoFit/>
          </a:bodyPr>
          <a:lstStyle/>
          <a:p>
            <a:pPr marL="285750" lvl="1" indent="-106363">
              <a:buFont typeface="Arial" panose="020B0604020202020204" pitchFamily="34" charset="0"/>
              <a:buChar char="•"/>
            </a:pPr>
            <a:r>
              <a:rPr lang="es-ES" b="1" dirty="0"/>
              <a:t>   Experiencia en la UMA ante la evaluación de riesgo psicosocial, cuestiones previas y desarrollo:</a:t>
            </a:r>
          </a:p>
          <a:p>
            <a:pPr marL="285750" lvl="1" indent="-106363">
              <a:buFont typeface="Arial" panose="020B0604020202020204" pitchFamily="34" charset="0"/>
              <a:buChar char="•"/>
            </a:pPr>
            <a:r>
              <a:rPr lang="es-ES" b="1" dirty="0"/>
              <a:t>   ES UNA EVALUACIÓN MUY SENSIBLE A ASPECTOS, algunos SIN APARENTE IMPORTANCIA</a:t>
            </a:r>
          </a:p>
          <a:p>
            <a:r>
              <a:rPr lang="es-ES" sz="1400" dirty="0"/>
              <a:t>1. Elección de </a:t>
            </a:r>
            <a:r>
              <a:rPr lang="es-ES" sz="1400" b="1" u="sng" dirty="0"/>
              <a:t>método</a:t>
            </a:r>
            <a:r>
              <a:rPr lang="es-ES" sz="1400" dirty="0"/>
              <a:t> FPSICO (INSS, NTP 926), adaptación del cuestionario (44 preguntas, con “subpreguntas2, </a:t>
            </a:r>
            <a:r>
              <a:rPr lang="es-ES" sz="1600" u="sng" dirty="0"/>
              <a:t>90 en total</a:t>
            </a:r>
            <a:r>
              <a:rPr lang="es-ES" sz="1400" dirty="0"/>
              <a:t>)</a:t>
            </a:r>
          </a:p>
          <a:p>
            <a:r>
              <a:rPr lang="es-ES" sz="1400" dirty="0"/>
              <a:t>2. Determinar en función del edificio, centro, servicio la </a:t>
            </a:r>
            <a:r>
              <a:rPr lang="es-ES" sz="1400" b="1" u="sng" dirty="0"/>
              <a:t>unidad de análisis</a:t>
            </a:r>
            <a:r>
              <a:rPr lang="es-ES" sz="1400" b="1" dirty="0"/>
              <a:t> </a:t>
            </a:r>
            <a:r>
              <a:rPr lang="es-ES" sz="1200" dirty="0"/>
              <a:t>(garantizando en todo momento el </a:t>
            </a:r>
            <a:r>
              <a:rPr lang="es-ES" sz="1200" u="sng" dirty="0"/>
              <a:t>anonimato</a:t>
            </a:r>
            <a:r>
              <a:rPr lang="es-ES" sz="1200" dirty="0"/>
              <a:t>)</a:t>
            </a:r>
          </a:p>
          <a:p>
            <a:r>
              <a:rPr lang="es-ES" sz="1400" dirty="0"/>
              <a:t>3. </a:t>
            </a:r>
            <a:r>
              <a:rPr lang="es-ES" sz="1400" b="1" u="sng" dirty="0"/>
              <a:t>Informar y Sensibilizar </a:t>
            </a:r>
            <a:r>
              <a:rPr lang="es-ES" sz="1400" dirty="0"/>
              <a:t>a los responsables de los centros y edificios y servicios para que haya participación</a:t>
            </a:r>
            <a:r>
              <a:rPr lang="es-ES" sz="1200" dirty="0"/>
              <a:t>.</a:t>
            </a:r>
          </a:p>
          <a:p>
            <a:r>
              <a:rPr lang="es-ES" sz="1400" dirty="0"/>
              <a:t>4. Presentación del cuestionario al personal de la UMA</a:t>
            </a:r>
            <a:r>
              <a:rPr lang="es-ES" sz="1400" b="1" dirty="0"/>
              <a:t>, </a:t>
            </a:r>
            <a:r>
              <a:rPr lang="es-ES" sz="1400" b="1" u="sng" dirty="0"/>
              <a:t>instrucciones a seguir</a:t>
            </a:r>
            <a:r>
              <a:rPr lang="es-ES" sz="1400" dirty="0"/>
              <a:t>, importante que no se dejen cuestiones en blanco, que no se marque más de una respuesta y que no se realicen comentarios </a:t>
            </a:r>
          </a:p>
          <a:p>
            <a:r>
              <a:rPr lang="es-ES" sz="1400" dirty="0"/>
              <a:t>5. Se descarta </a:t>
            </a:r>
            <a:r>
              <a:rPr lang="es-ES" sz="1400" b="1" dirty="0"/>
              <a:t>cuestionario</a:t>
            </a:r>
            <a:r>
              <a:rPr lang="es-ES" sz="1400" dirty="0"/>
              <a:t> en papel (por la protesta del personal de la UMA ante las dudas  por la privacidad), se habilita urna (forrada en papel) en las conserjerías de los edificio, donde se custodia en todo momento. Se valorará hacerlo de las dos formas.</a:t>
            </a:r>
          </a:p>
          <a:p>
            <a:r>
              <a:rPr lang="es-ES" sz="1400" dirty="0"/>
              <a:t>6. </a:t>
            </a:r>
            <a:r>
              <a:rPr lang="es-ES" sz="1400" b="1" u="sng" dirty="0"/>
              <a:t>Envío del cuestionario por correo electrónico </a:t>
            </a:r>
            <a:r>
              <a:rPr lang="es-ES" sz="1400" dirty="0"/>
              <a:t>para su impresión en papel (se protesta por el uso del papel y el correo pasa al olvido en la bandeja de entrada) pasado un tiempo se recuerda que sigue abierto el proceso de recogida de cuestionarios.</a:t>
            </a:r>
          </a:p>
          <a:p>
            <a:r>
              <a:rPr lang="es-ES" sz="1400" dirty="0"/>
              <a:t>7. </a:t>
            </a:r>
            <a:r>
              <a:rPr lang="es-ES" sz="1400" b="1" u="sng" dirty="0"/>
              <a:t>Recogida </a:t>
            </a:r>
            <a:r>
              <a:rPr lang="es-ES" sz="1400" dirty="0"/>
              <a:t>de cuestionarios, en función de la participación se reconduce algunos aspectos en búsqueda de mejores resultados</a:t>
            </a:r>
          </a:p>
          <a:p>
            <a:r>
              <a:rPr lang="es-ES" sz="1400" dirty="0"/>
              <a:t>8. </a:t>
            </a:r>
            <a:r>
              <a:rPr lang="es-ES" sz="1400" b="1" u="sng" dirty="0"/>
              <a:t>POCA PARTICIPACIÓN</a:t>
            </a:r>
            <a:r>
              <a:rPr lang="es-ES" sz="1400" dirty="0"/>
              <a:t>, mejor tasa de participación del Personal técnico de administración, gestión y servicios. El personal docente no suele participar. El calendario académico supone un obstáculo para la participación y la desconfianza sobre la garantía del anonimato.</a:t>
            </a:r>
          </a:p>
        </p:txBody>
      </p:sp>
    </p:spTree>
    <p:extLst>
      <p:ext uri="{BB962C8B-B14F-4D97-AF65-F5344CB8AC3E}">
        <p14:creationId xmlns:p14="http://schemas.microsoft.com/office/powerpoint/2010/main" val="3606601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CAD6E80-9101-45B5-9822-41531D5203D9}"/>
              </a:ext>
            </a:extLst>
          </p:cNvPr>
          <p:cNvSpPr/>
          <p:nvPr/>
        </p:nvSpPr>
        <p:spPr>
          <a:xfrm>
            <a:off x="512280" y="1491972"/>
            <a:ext cx="11262279" cy="4585871"/>
          </a:xfrm>
          <a:prstGeom prst="rect">
            <a:avLst/>
          </a:prstGeom>
        </p:spPr>
        <p:txBody>
          <a:bodyPr wrap="square">
            <a:spAutoFit/>
          </a:bodyPr>
          <a:lstStyle/>
          <a:p>
            <a:r>
              <a:rPr lang="es-ES" sz="2000" b="1" dirty="0"/>
              <a:t>CONCLUSIONES</a:t>
            </a:r>
            <a:r>
              <a:rPr lang="es-ES" sz="1400" dirty="0"/>
              <a:t>:</a:t>
            </a:r>
          </a:p>
          <a:p>
            <a:endParaRPr lang="es-ES" sz="1400" dirty="0"/>
          </a:p>
          <a:p>
            <a:pPr algn="just"/>
            <a:r>
              <a:rPr lang="es-ES" sz="1400" b="1"/>
              <a:t>MUY BAJA PARTICIPACIÓN</a:t>
            </a:r>
            <a:endParaRPr lang="es-ES" sz="1400" b="1" dirty="0"/>
          </a:p>
          <a:p>
            <a:pPr algn="just"/>
            <a:endParaRPr lang="es-ES" sz="1400" b="1" dirty="0"/>
          </a:p>
          <a:p>
            <a:pPr algn="just"/>
            <a:r>
              <a:rPr lang="es-ES" sz="1400" b="1" dirty="0"/>
              <a:t>GRAN DIFICULTAD </a:t>
            </a:r>
            <a:r>
              <a:rPr lang="es-ES" sz="1200" dirty="0"/>
              <a:t>PARA IMPLANTAR MEDIDAS PREVENTIVAS, SE NECESITA MÁS COLABORACIÓN, PARTICIPACIÓN, MÁS INTEGRACIÓN DE LA PRL, MÁS RECURSOS Y MÁS CONCIENCIACIÓN SOBRE LO IMPORTANTE QUE ES GESTIONAR LOS RIESGOS PSICOCOSIALES (SEGUNDA CAUSA DE IT EN U.E)</a:t>
            </a:r>
          </a:p>
          <a:p>
            <a:pPr algn="just"/>
            <a:endParaRPr lang="es-ES" sz="1400" dirty="0"/>
          </a:p>
          <a:p>
            <a:pPr algn="just"/>
            <a:r>
              <a:rPr lang="es-ES" sz="1400" b="1" dirty="0"/>
              <a:t>UNIVERSIDAD ES MUY COMPLEJA</a:t>
            </a:r>
            <a:r>
              <a:rPr lang="es-ES" sz="1400" dirty="0"/>
              <a:t>, </a:t>
            </a:r>
            <a:r>
              <a:rPr lang="es-ES" sz="1200" dirty="0"/>
              <a:t>ADMINISTRACIÓN PÚBLICA, POR SU ENORME ESTRUCTURA JERÁRQUICA Y DE SERVICIOS (laboratorios experimentales, medicina, ciencias, podología, servicio de atención psicológica, fisioterapia, proyectos de investigación, instalaciones radiactivas, mantenimiento de instalaciones, conserjerías y atención al usuario, secretarías, bibliotecas, escuela infantil, medios audiovisuales, jardinería, informática, red de datos, acceso a la universidad, etc…)</a:t>
            </a:r>
          </a:p>
          <a:p>
            <a:pPr algn="just"/>
            <a:endParaRPr lang="es-ES" sz="1400" dirty="0"/>
          </a:p>
          <a:p>
            <a:pPr algn="just"/>
            <a:r>
              <a:rPr lang="es-ES" sz="1400" b="1" dirty="0"/>
              <a:t>LAS PERSONAS RESPONSABLES/MANDOS, JEFES/AS</a:t>
            </a:r>
            <a:r>
              <a:rPr lang="es-ES" sz="1400" dirty="0"/>
              <a:t>… </a:t>
            </a:r>
            <a:r>
              <a:rPr lang="es-ES" sz="1200" dirty="0"/>
              <a:t>NO SE DEDICAN EN EXCLUSIVIDAD A LA GESTIÓN Y ORGANIZACIÓN y SON EXPERTOS EN SU DOCENCIA, son elegidas por el propio personal de forma democrática (elecciones a todos los niveles jerárquicos, rector, decanato y dirección de centros, departamentos, etc…) </a:t>
            </a:r>
          </a:p>
          <a:p>
            <a:pPr algn="just"/>
            <a:endParaRPr lang="es-ES" sz="1400" dirty="0"/>
          </a:p>
          <a:p>
            <a:pPr algn="just"/>
            <a:r>
              <a:rPr lang="es-ES" sz="1400" b="1" dirty="0"/>
              <a:t>ACTUALIZACIÓN</a:t>
            </a:r>
            <a:r>
              <a:rPr lang="es-ES" sz="1400" dirty="0"/>
              <a:t> </a:t>
            </a:r>
            <a:r>
              <a:rPr lang="es-ES" sz="1200" dirty="0"/>
              <a:t>sistema para verificar la eficacia de las medidas puestas en marcha. La evaluación debe responder a un proceso continuo y sistemático. La Ley de PRL especifica que: “la evaluación será actualizada cuando cambien las condiciones de trabajo y, en todo caso, se someterá a consideración y se revisará, si fuera necesario, con ocasión de los daños para la salud que se hayan producido.” Para la comparación de un grupo en dos momentos distintos o entre distintos grupos: permite valorar la evolución de las condiciones psicosociales de trabajo en el tiempo o evaluar el impacto de determinados cambios.</a:t>
            </a:r>
          </a:p>
          <a:p>
            <a:pPr algn="just"/>
            <a:endParaRPr lang="es-ES" sz="1200" dirty="0"/>
          </a:p>
          <a:p>
            <a:pPr algn="just"/>
            <a:r>
              <a:rPr lang="es-ES" sz="1200" dirty="0"/>
              <a:t>A partir de la evaluación inicial, deberán volver a evaluarse los puestos de trabajo que puedan verse afectados por (art 4.2 RSP):</a:t>
            </a:r>
          </a:p>
          <a:p>
            <a:pPr algn="just"/>
            <a:r>
              <a:rPr lang="es-ES" sz="1200" i="1" dirty="0"/>
              <a:t>La elección de equipos, sustancias o preparados químicos, la introducción de nuevas tecnologías o la modificación en el acondicionamiento de los lugares de trabajo, el cambio en las condiciones de trabajo, la incorporación de un/a trabajador/a TES</a:t>
            </a:r>
          </a:p>
        </p:txBody>
      </p:sp>
      <p:sp>
        <p:nvSpPr>
          <p:cNvPr id="3" name="CuadroTexto 2">
            <a:extLst>
              <a:ext uri="{FF2B5EF4-FFF2-40B4-BE49-F238E27FC236}">
                <a16:creationId xmlns:a16="http://schemas.microsoft.com/office/drawing/2014/main" id="{D6FBF2DE-9CA2-4433-B1FB-5DA0A1406A70}"/>
              </a:ext>
            </a:extLst>
          </p:cNvPr>
          <p:cNvSpPr txBox="1"/>
          <p:nvPr/>
        </p:nvSpPr>
        <p:spPr>
          <a:xfrm>
            <a:off x="894522" y="483825"/>
            <a:ext cx="6788426" cy="523220"/>
          </a:xfrm>
          <a:prstGeom prst="rect">
            <a:avLst/>
          </a:prstGeom>
          <a:noFill/>
        </p:spPr>
        <p:txBody>
          <a:bodyPr wrap="square">
            <a:spAutoFit/>
          </a:bodyPr>
          <a:lstStyle/>
          <a:p>
            <a:r>
              <a:rPr kumimoji="0" lang="es-ES" sz="2800" b="1" i="0" u="none" strike="noStrike" kern="1200" cap="none" spc="0" normalizeH="0" baseline="0" noProof="0" dirty="0">
                <a:ln>
                  <a:noFill/>
                </a:ln>
                <a:solidFill>
                  <a:prstClr val="black"/>
                </a:solidFill>
                <a:effectLst/>
                <a:uLnTx/>
                <a:uFillTx/>
                <a:latin typeface="Calibri" panose="020F0502020204030204"/>
                <a:ea typeface="+mn-ea"/>
                <a:cs typeface="+mn-cs"/>
              </a:rPr>
              <a:t>3. EVALUACIÓN DE RIESGOS PSICOSOCIALES </a:t>
            </a:r>
            <a:endParaRPr lang="es-ES" dirty="0"/>
          </a:p>
        </p:txBody>
      </p:sp>
    </p:spTree>
    <p:extLst>
      <p:ext uri="{BB962C8B-B14F-4D97-AF65-F5344CB8AC3E}">
        <p14:creationId xmlns:p14="http://schemas.microsoft.com/office/powerpoint/2010/main" val="1495847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F50B648-5777-4781-AC51-F91B70078655}"/>
              </a:ext>
            </a:extLst>
          </p:cNvPr>
          <p:cNvSpPr txBox="1"/>
          <p:nvPr/>
        </p:nvSpPr>
        <p:spPr>
          <a:xfrm>
            <a:off x="452063" y="2853035"/>
            <a:ext cx="11260476" cy="3416320"/>
          </a:xfrm>
          <a:prstGeom prst="rect">
            <a:avLst/>
          </a:prstGeom>
          <a:noFill/>
        </p:spPr>
        <p:txBody>
          <a:bodyPr wrap="square">
            <a:spAutoFit/>
          </a:bodyPr>
          <a:lstStyle/>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1" i="0" u="none" strike="noStrike" kern="1200" cap="none" spc="0" normalizeH="0" baseline="0" noProof="0" dirty="0">
                <a:ln>
                  <a:noFill/>
                </a:ln>
                <a:solidFill>
                  <a:prstClr val="black"/>
                </a:solidFill>
                <a:effectLst/>
                <a:uLnTx/>
                <a:uFillTx/>
                <a:latin typeface="Calibri" panose="020F0502020204030204"/>
                <a:ea typeface="+mn-ea"/>
                <a:cs typeface="+mn-cs"/>
              </a:rPr>
              <a:t>Los </a:t>
            </a:r>
            <a:r>
              <a:rPr kumimoji="0" lang="es-ES" sz="24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Riesgos psicosociales </a:t>
            </a:r>
            <a:r>
              <a:rPr lang="es-ES" sz="2400" b="1" dirty="0">
                <a:solidFill>
                  <a:prstClr val="black"/>
                </a:solidFill>
                <a:latin typeface="Calibri" panose="020F0502020204030204"/>
              </a:rPr>
              <a:t> </a:t>
            </a:r>
            <a:r>
              <a:rPr kumimoji="0" lang="es-ES" sz="2400" b="1" i="0" u="none" strike="noStrike" kern="1200" cap="none" spc="0" normalizeH="0" baseline="0" noProof="0" dirty="0">
                <a:ln>
                  <a:noFill/>
                </a:ln>
                <a:solidFill>
                  <a:prstClr val="black"/>
                </a:solidFill>
                <a:effectLst/>
                <a:uLnTx/>
                <a:uFillTx/>
                <a:latin typeface="Calibri" panose="020F0502020204030204"/>
                <a:ea typeface="+mn-ea"/>
                <a:cs typeface="+mn-cs"/>
              </a:rPr>
              <a:t>afectan también a la salud mental. </a:t>
            </a: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Afectan de forma importante y global a los procesos de adaptación de la persona y su sistema de estabilidad y equilibrio mental. </a:t>
            </a:r>
            <a:r>
              <a:rPr lang="es-ES" sz="2400" dirty="0">
                <a:solidFill>
                  <a:prstClr val="black"/>
                </a:solidFill>
                <a:latin typeface="Calibri" panose="020F0502020204030204"/>
              </a:rPr>
              <a:t>Afectan además al rendimiento y al ambiente laboral.</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Sintomatología:  Ansiedad, depresión, dolores de cabeza, trastornos del sueño, tensión arterial alta, molestias gastrointestinales, reacciones en la piel, etc.</a:t>
            </a:r>
          </a:p>
          <a:p>
            <a:pPr marL="342900" marR="0" lvl="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A raíz de la pandemia, las asistencias específicas por temas relacionados con la salud mental se han visto incrementados. Difícil atender a &gt;5000 personas trabajadoras.</a:t>
            </a:r>
          </a:p>
          <a:p>
            <a:pPr marL="342900" marR="0" lvl="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En consulta en la anamnesis o exploración clínica, se tienen en cuenta factores psicosociales y se comunican al Área de ergonomía y psicosociología para seguimiento.</a:t>
            </a:r>
          </a:p>
        </p:txBody>
      </p:sp>
      <p:sp>
        <p:nvSpPr>
          <p:cNvPr id="5" name="CuadroTexto 4">
            <a:extLst>
              <a:ext uri="{FF2B5EF4-FFF2-40B4-BE49-F238E27FC236}">
                <a16:creationId xmlns:a16="http://schemas.microsoft.com/office/drawing/2014/main" id="{04F31E71-461F-470E-8902-49CA5AB07F9C}"/>
              </a:ext>
            </a:extLst>
          </p:cNvPr>
          <p:cNvSpPr txBox="1"/>
          <p:nvPr/>
        </p:nvSpPr>
        <p:spPr>
          <a:xfrm>
            <a:off x="894522" y="483825"/>
            <a:ext cx="7591932" cy="95410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ES" sz="2800" b="1" i="0" u="none" strike="noStrike" kern="1200" cap="none" spc="0" normalizeH="0" baseline="0" noProof="0" dirty="0">
                <a:ln>
                  <a:noFill/>
                </a:ln>
                <a:solidFill>
                  <a:prstClr val="black"/>
                </a:solidFill>
                <a:effectLst/>
                <a:uLnTx/>
                <a:uFillTx/>
                <a:latin typeface="Calibri" panose="020F0502020204030204"/>
                <a:ea typeface="+mn-ea"/>
                <a:cs typeface="+mn-cs"/>
              </a:rPr>
              <a:t>4. EVALUACIÓN RIESGOS PSICOSOCIALES EN LA CONSULTA MÉDICA: </a:t>
            </a:r>
            <a:endParaRPr kumimoji="0" lang="es-E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 name="Gráfico 3" descr="Doctora con relleno sólido">
            <a:extLst>
              <a:ext uri="{FF2B5EF4-FFF2-40B4-BE49-F238E27FC236}">
                <a16:creationId xmlns:a16="http://schemas.microsoft.com/office/drawing/2014/main" id="{5B4C0F77-45C2-7B42-C9EA-79873F6F450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67545" y="960878"/>
            <a:ext cx="1892157" cy="1892157"/>
          </a:xfrm>
          <a:prstGeom prst="rect">
            <a:avLst/>
          </a:prstGeom>
        </p:spPr>
      </p:pic>
    </p:spTree>
    <p:extLst>
      <p:ext uri="{BB962C8B-B14F-4D97-AF65-F5344CB8AC3E}">
        <p14:creationId xmlns:p14="http://schemas.microsoft.com/office/powerpoint/2010/main" val="401746489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TILLA CORPORATIVA POWER POINT" id="{4D8E7473-AEE4-E344-A86C-FE9097D16271}" vid="{C172504A-6316-2A47-A69D-C6BAD5F8A20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1781</TotalTime>
  <Words>1594</Words>
  <Application>Microsoft Office PowerPoint</Application>
  <PresentationFormat>Panorámica</PresentationFormat>
  <Paragraphs>72</Paragraphs>
  <Slides>7</Slides>
  <Notes>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Calibri Light</vt:lpstr>
      <vt:lpstr>Malacitana</vt:lpstr>
      <vt:lpstr>Malacitana-Sans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usuario</cp:lastModifiedBy>
  <cp:revision>148</cp:revision>
  <cp:lastPrinted>2023-03-30T08:09:42Z</cp:lastPrinted>
  <dcterms:created xsi:type="dcterms:W3CDTF">2019-06-10T11:00:10Z</dcterms:created>
  <dcterms:modified xsi:type="dcterms:W3CDTF">2024-06-29T16:33:13Z</dcterms:modified>
</cp:coreProperties>
</file>