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Open Sans" panose="020B0606030504020204" pitchFamily="34" charset="0"/>
      <p:regular r:id="rId15"/>
    </p:embeddedFont>
    <p:embeddedFont>
      <p:font typeface="Saira" panose="020B0604020202020204" charset="0"/>
      <p:regular r:id="rId16"/>
    </p:embeddedFont>
    <p:embeddedFont>
      <p:font typeface="Saira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erebriti.com/juegos-de-ciencias/riesgos-psicosociales-en-el-trabajo" TargetMode="External"/><Relationship Id="rId5" Type="http://schemas.openxmlformats.org/officeDocument/2006/relationships/hyperlink" Target="https://wordwall.net/es/resource/6085501/riesgo-psicosocial-y-ergonomico" TargetMode="Externa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.google.com/store/apps/details?id=com.anxietyrelief.app&amp;pcampaignid=web_share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s://www.minijuegos.com/juego/truck-simulator-3d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caprl.lineaprevencion.com/juego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hyperlink" Target="https://www.youtube.com/watch?v=gLZJw9sxJbU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9569" y="2667768"/>
            <a:ext cx="13130368" cy="4951464"/>
            <a:chOff x="0" y="0"/>
            <a:chExt cx="3458204" cy="13040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58204" cy="1304089"/>
            </a:xfrm>
            <a:custGeom>
              <a:avLst/>
              <a:gdLst/>
              <a:ahLst/>
              <a:cxnLst/>
              <a:rect l="l" t="t" r="r" b="b"/>
              <a:pathLst>
                <a:path w="3458204" h="1304089">
                  <a:moveTo>
                    <a:pt x="17099" y="0"/>
                  </a:moveTo>
                  <a:lnTo>
                    <a:pt x="3441105" y="0"/>
                  </a:lnTo>
                  <a:cubicBezTo>
                    <a:pt x="3450549" y="0"/>
                    <a:pt x="3458204" y="7655"/>
                    <a:pt x="3458204" y="17099"/>
                  </a:cubicBezTo>
                  <a:lnTo>
                    <a:pt x="3458204" y="1286990"/>
                  </a:lnTo>
                  <a:cubicBezTo>
                    <a:pt x="3458204" y="1296434"/>
                    <a:pt x="3450549" y="1304089"/>
                    <a:pt x="3441105" y="1304089"/>
                  </a:cubicBezTo>
                  <a:lnTo>
                    <a:pt x="17099" y="1304089"/>
                  </a:lnTo>
                  <a:cubicBezTo>
                    <a:pt x="7655" y="1304089"/>
                    <a:pt x="0" y="1296434"/>
                    <a:pt x="0" y="1286990"/>
                  </a:cubicBezTo>
                  <a:lnTo>
                    <a:pt x="0" y="17099"/>
                  </a:lnTo>
                  <a:cubicBezTo>
                    <a:pt x="0" y="7655"/>
                    <a:pt x="7655" y="0"/>
                    <a:pt x="17099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381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458204" cy="1342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76004" y="3292088"/>
            <a:ext cx="10135992" cy="408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 spc="55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PRIMER TALLER DE EXPERIENCIAS DE</a:t>
            </a:r>
          </a:p>
          <a:p>
            <a:pPr algn="ctr">
              <a:lnSpc>
                <a:spcPts val="6500"/>
              </a:lnSpc>
            </a:pPr>
            <a:r>
              <a:rPr lang="en-US" sz="5000" b="1" spc="55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GAMIFICACIÓN EN LA GESTIÓN DE RIESGOS</a:t>
            </a:r>
          </a:p>
          <a:p>
            <a:pPr algn="ctr">
              <a:lnSpc>
                <a:spcPts val="6500"/>
              </a:lnSpc>
            </a:pPr>
            <a:endParaRPr lang="en-US" sz="5000" b="1" spc="55">
              <a:solidFill>
                <a:srgbClr val="FFFFFF"/>
              </a:solidFill>
              <a:latin typeface="Saira Bold"/>
              <a:ea typeface="Saira Bold"/>
              <a:cs typeface="Saira Bold"/>
              <a:sym typeface="Saira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4522" y="8742883"/>
            <a:ext cx="4968588" cy="1544117"/>
            <a:chOff x="0" y="0"/>
            <a:chExt cx="1308599" cy="4066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08599" cy="406681"/>
            </a:xfrm>
            <a:custGeom>
              <a:avLst/>
              <a:gdLst/>
              <a:ahLst/>
              <a:cxnLst/>
              <a:rect l="l" t="t" r="r" b="b"/>
              <a:pathLst>
                <a:path w="1308599" h="406681">
                  <a:moveTo>
                    <a:pt x="81025" y="0"/>
                  </a:moveTo>
                  <a:lnTo>
                    <a:pt x="1227574" y="0"/>
                  </a:lnTo>
                  <a:cubicBezTo>
                    <a:pt x="1249063" y="0"/>
                    <a:pt x="1269673" y="8537"/>
                    <a:pt x="1284868" y="23732"/>
                  </a:cubicBezTo>
                  <a:cubicBezTo>
                    <a:pt x="1300063" y="38927"/>
                    <a:pt x="1308599" y="59536"/>
                    <a:pt x="1308599" y="81025"/>
                  </a:cubicBezTo>
                  <a:lnTo>
                    <a:pt x="1308599" y="325656"/>
                  </a:lnTo>
                  <a:cubicBezTo>
                    <a:pt x="1308599" y="347145"/>
                    <a:pt x="1300063" y="367754"/>
                    <a:pt x="1284868" y="382949"/>
                  </a:cubicBezTo>
                  <a:cubicBezTo>
                    <a:pt x="1269673" y="398145"/>
                    <a:pt x="1249063" y="406681"/>
                    <a:pt x="1227574" y="406681"/>
                  </a:cubicBezTo>
                  <a:lnTo>
                    <a:pt x="81025" y="406681"/>
                  </a:lnTo>
                  <a:cubicBezTo>
                    <a:pt x="36276" y="406681"/>
                    <a:pt x="0" y="370405"/>
                    <a:pt x="0" y="325656"/>
                  </a:cubicBezTo>
                  <a:lnTo>
                    <a:pt x="0" y="81025"/>
                  </a:lnTo>
                  <a:cubicBezTo>
                    <a:pt x="0" y="59536"/>
                    <a:pt x="8537" y="38927"/>
                    <a:pt x="23732" y="23732"/>
                  </a:cubicBezTo>
                  <a:cubicBezTo>
                    <a:pt x="38927" y="8537"/>
                    <a:pt x="59536" y="0"/>
                    <a:pt x="810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93DBC">
                    <a:alpha val="100000"/>
                  </a:srgbClr>
                </a:gs>
                <a:gs pos="50000">
                  <a:srgbClr val="FA4372">
                    <a:alpha val="100000"/>
                  </a:srgbClr>
                </a:gs>
                <a:gs pos="100000">
                  <a:srgbClr val="08A6FF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08599" cy="444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Saira"/>
                  <a:ea typeface="Saira"/>
                  <a:cs typeface="Saira"/>
                  <a:sym typeface="Saira"/>
                </a:rPr>
                <a:t>Ana Hueso Moral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Saira"/>
                  <a:ea typeface="Saira"/>
                  <a:cs typeface="Saira"/>
                  <a:sym typeface="Saira"/>
                </a:rPr>
                <a:t>María Marta Martínez Jiménez</a:t>
              </a:r>
            </a:p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Saira"/>
                  <a:ea typeface="Saira"/>
                  <a:cs typeface="Saira"/>
                  <a:sym typeface="Saira"/>
                </a:rPr>
                <a:t>Equipo LARPSICO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13424573" y="5864345"/>
            <a:ext cx="2284611" cy="1706062"/>
          </a:xfrm>
          <a:custGeom>
            <a:avLst/>
            <a:gdLst/>
            <a:ahLst/>
            <a:cxnLst/>
            <a:rect l="l" t="t" r="r" b="b"/>
            <a:pathLst>
              <a:path w="2284611" h="1706062">
                <a:moveTo>
                  <a:pt x="2284611" y="0"/>
                </a:moveTo>
                <a:lnTo>
                  <a:pt x="0" y="0"/>
                </a:lnTo>
                <a:lnTo>
                  <a:pt x="0" y="1706062"/>
                </a:lnTo>
                <a:lnTo>
                  <a:pt x="2284611" y="1706062"/>
                </a:lnTo>
                <a:lnTo>
                  <a:pt x="22846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936076" y="6002254"/>
            <a:ext cx="1681666" cy="1568153"/>
          </a:xfrm>
          <a:custGeom>
            <a:avLst/>
            <a:gdLst/>
            <a:ahLst/>
            <a:cxnLst/>
            <a:rect l="l" t="t" r="r" b="b"/>
            <a:pathLst>
              <a:path w="1681666" h="1568153">
                <a:moveTo>
                  <a:pt x="0" y="0"/>
                </a:moveTo>
                <a:lnTo>
                  <a:pt x="1681666" y="0"/>
                </a:lnTo>
                <a:lnTo>
                  <a:pt x="1681666" y="1568153"/>
                </a:lnTo>
                <a:lnTo>
                  <a:pt x="0" y="15681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6603" y="1028700"/>
            <a:ext cx="8872261" cy="8068719"/>
            <a:chOff x="0" y="0"/>
            <a:chExt cx="2336727" cy="21250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6727" cy="2125095"/>
            </a:xfrm>
            <a:custGeom>
              <a:avLst/>
              <a:gdLst/>
              <a:ahLst/>
              <a:cxnLst/>
              <a:rect l="l" t="t" r="r" b="b"/>
              <a:pathLst>
                <a:path w="2336727" h="2125095">
                  <a:moveTo>
                    <a:pt x="25305" y="0"/>
                  </a:moveTo>
                  <a:lnTo>
                    <a:pt x="2311422" y="0"/>
                  </a:lnTo>
                  <a:cubicBezTo>
                    <a:pt x="2325398" y="0"/>
                    <a:pt x="2336727" y="11330"/>
                    <a:pt x="2336727" y="25305"/>
                  </a:cubicBezTo>
                  <a:lnTo>
                    <a:pt x="2336727" y="2099789"/>
                  </a:lnTo>
                  <a:cubicBezTo>
                    <a:pt x="2336727" y="2113765"/>
                    <a:pt x="2325398" y="2125095"/>
                    <a:pt x="2311422" y="2125095"/>
                  </a:cubicBezTo>
                  <a:lnTo>
                    <a:pt x="25305" y="2125095"/>
                  </a:lnTo>
                  <a:cubicBezTo>
                    <a:pt x="11330" y="2125095"/>
                    <a:pt x="0" y="2113765"/>
                    <a:pt x="0" y="2099789"/>
                  </a:cubicBezTo>
                  <a:lnTo>
                    <a:pt x="0" y="25305"/>
                  </a:lnTo>
                  <a:cubicBezTo>
                    <a:pt x="0" y="11330"/>
                    <a:pt x="11330" y="0"/>
                    <a:pt x="25305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762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36727" cy="2163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49063" y="1543454"/>
            <a:ext cx="7846366" cy="127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86"/>
              </a:lnSpc>
            </a:pPr>
            <a:r>
              <a:rPr lang="en-US" sz="7912" b="1" spc="87">
                <a:solidFill>
                  <a:srgbClr val="D54BED"/>
                </a:solidFill>
                <a:latin typeface="Saira Bold"/>
                <a:ea typeface="Saira Bold"/>
                <a:cs typeface="Saira Bold"/>
                <a:sym typeface="Saira Bold"/>
              </a:rPr>
              <a:t>PRIVIAL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49063" y="2771479"/>
            <a:ext cx="6294226" cy="592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El jueg</a:t>
            </a:r>
            <a:r>
              <a:rPr lang="en-US" sz="2599" u="none" strike="noStrike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o muestra un tablero como el del juego Trivial Pursuit, con distintas categorías de varios colores: higiene, seguridad, gestión, primeros auxilios, CAE, medidas de emergencia, ergonomía y psicosociología.</a:t>
            </a:r>
          </a:p>
          <a:p>
            <a:pPr marL="0" lvl="0" indent="0" algn="just">
              <a:lnSpc>
                <a:spcPts val="3639"/>
              </a:lnSpc>
              <a:spcBef>
                <a:spcPct val="0"/>
              </a:spcBef>
            </a:pPr>
            <a:endParaRPr lang="en-US" sz="2599" u="none" strike="noStrike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  <a:p>
            <a:pPr marL="0" lvl="0" indent="0" algn="just">
              <a:lnSpc>
                <a:spcPts val="3639"/>
              </a:lnSpc>
              <a:spcBef>
                <a:spcPct val="0"/>
              </a:spcBef>
            </a:pPr>
            <a:r>
              <a:rPr lang="en-US" sz="2599" u="none" strike="noStrike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Este permite jugar sea individual o colectivo (grupos de personas trabajadoras). Exige crear un rol típico de  empresa y recibir las pautas de la oficina técnica, para consultar, las estadísticas y resultados obtenidos.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038864" y="2311702"/>
            <a:ext cx="5524859" cy="552485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  <a:ln w="38100" cap="sq">
              <a:solidFill>
                <a:srgbClr val="4ACE55"/>
              </a:solidFill>
              <a:prstDash val="solid"/>
              <a:miter/>
            </a:ln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8326522" y="2819104"/>
            <a:ext cx="9595556" cy="5503895"/>
            <a:chOff x="0" y="0"/>
            <a:chExt cx="7981950" cy="4578350"/>
          </a:xfrm>
        </p:grpSpPr>
        <p:sp>
          <p:nvSpPr>
            <p:cNvPr id="11" name="Freeform 11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l="-27444" r="-67025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30630" y="5824878"/>
            <a:ext cx="4811407" cy="3048881"/>
            <a:chOff x="0" y="0"/>
            <a:chExt cx="1267202" cy="8029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7202" cy="802997"/>
            </a:xfrm>
            <a:custGeom>
              <a:avLst/>
              <a:gdLst/>
              <a:ahLst/>
              <a:cxnLst/>
              <a:rect l="l" t="t" r="r" b="b"/>
              <a:pathLst>
                <a:path w="1267202" h="802997">
                  <a:moveTo>
                    <a:pt x="46663" y="0"/>
                  </a:moveTo>
                  <a:lnTo>
                    <a:pt x="1220539" y="0"/>
                  </a:lnTo>
                  <a:cubicBezTo>
                    <a:pt x="1246310" y="0"/>
                    <a:pt x="1267202" y="20892"/>
                    <a:pt x="1267202" y="46663"/>
                  </a:cubicBezTo>
                  <a:lnTo>
                    <a:pt x="1267202" y="756334"/>
                  </a:lnTo>
                  <a:cubicBezTo>
                    <a:pt x="1267202" y="782106"/>
                    <a:pt x="1246310" y="802997"/>
                    <a:pt x="1220539" y="802997"/>
                  </a:cubicBezTo>
                  <a:lnTo>
                    <a:pt x="46663" y="802997"/>
                  </a:lnTo>
                  <a:cubicBezTo>
                    <a:pt x="20892" y="802997"/>
                    <a:pt x="0" y="782106"/>
                    <a:pt x="0" y="756334"/>
                  </a:cubicBezTo>
                  <a:lnTo>
                    <a:pt x="0" y="46663"/>
                  </a:lnTo>
                  <a:cubicBezTo>
                    <a:pt x="0" y="20892"/>
                    <a:pt x="20892" y="0"/>
                    <a:pt x="46663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381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67202" cy="841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93609" y="3240824"/>
            <a:ext cx="4811407" cy="3048881"/>
            <a:chOff x="0" y="0"/>
            <a:chExt cx="1267202" cy="802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7202" cy="802997"/>
            </a:xfrm>
            <a:custGeom>
              <a:avLst/>
              <a:gdLst/>
              <a:ahLst/>
              <a:cxnLst/>
              <a:rect l="l" t="t" r="r" b="b"/>
              <a:pathLst>
                <a:path w="1267202" h="802997">
                  <a:moveTo>
                    <a:pt x="46663" y="0"/>
                  </a:moveTo>
                  <a:lnTo>
                    <a:pt x="1220539" y="0"/>
                  </a:lnTo>
                  <a:cubicBezTo>
                    <a:pt x="1246310" y="0"/>
                    <a:pt x="1267202" y="20892"/>
                    <a:pt x="1267202" y="46663"/>
                  </a:cubicBezTo>
                  <a:lnTo>
                    <a:pt x="1267202" y="756334"/>
                  </a:lnTo>
                  <a:cubicBezTo>
                    <a:pt x="1267202" y="782106"/>
                    <a:pt x="1246310" y="802997"/>
                    <a:pt x="1220539" y="802997"/>
                  </a:cubicBezTo>
                  <a:lnTo>
                    <a:pt x="46663" y="802997"/>
                  </a:lnTo>
                  <a:cubicBezTo>
                    <a:pt x="20892" y="802997"/>
                    <a:pt x="0" y="782106"/>
                    <a:pt x="0" y="756334"/>
                  </a:cubicBezTo>
                  <a:lnTo>
                    <a:pt x="0" y="46663"/>
                  </a:lnTo>
                  <a:cubicBezTo>
                    <a:pt x="0" y="20892"/>
                    <a:pt x="20892" y="0"/>
                    <a:pt x="46663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381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67202" cy="841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045962" y="5824878"/>
            <a:ext cx="4811407" cy="3048881"/>
            <a:chOff x="0" y="0"/>
            <a:chExt cx="1267202" cy="8029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7202" cy="802997"/>
            </a:xfrm>
            <a:custGeom>
              <a:avLst/>
              <a:gdLst/>
              <a:ahLst/>
              <a:cxnLst/>
              <a:rect l="l" t="t" r="r" b="b"/>
              <a:pathLst>
                <a:path w="1267202" h="802997">
                  <a:moveTo>
                    <a:pt x="46663" y="0"/>
                  </a:moveTo>
                  <a:lnTo>
                    <a:pt x="1220539" y="0"/>
                  </a:lnTo>
                  <a:cubicBezTo>
                    <a:pt x="1246310" y="0"/>
                    <a:pt x="1267202" y="20892"/>
                    <a:pt x="1267202" y="46663"/>
                  </a:cubicBezTo>
                  <a:lnTo>
                    <a:pt x="1267202" y="756334"/>
                  </a:lnTo>
                  <a:cubicBezTo>
                    <a:pt x="1267202" y="782106"/>
                    <a:pt x="1246310" y="802997"/>
                    <a:pt x="1220539" y="802997"/>
                  </a:cubicBezTo>
                  <a:lnTo>
                    <a:pt x="46663" y="802997"/>
                  </a:lnTo>
                  <a:cubicBezTo>
                    <a:pt x="20892" y="802997"/>
                    <a:pt x="0" y="782106"/>
                    <a:pt x="0" y="756334"/>
                  </a:cubicBezTo>
                  <a:lnTo>
                    <a:pt x="0" y="46663"/>
                  </a:lnTo>
                  <a:cubicBezTo>
                    <a:pt x="0" y="20892"/>
                    <a:pt x="20892" y="0"/>
                    <a:pt x="46663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381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67202" cy="841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61674" y="3553711"/>
            <a:ext cx="3549321" cy="354932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51249" r="-26528"/>
              </a:stretch>
            </a:blipFill>
            <a:ln w="38100" cap="sq">
              <a:gradFill>
                <a:gsLst>
                  <a:gs pos="0">
                    <a:srgbClr val="A93DBC">
                      <a:alpha val="100000"/>
                    </a:srgbClr>
                  </a:gs>
                  <a:gs pos="50000">
                    <a:srgbClr val="FA4372">
                      <a:alpha val="100000"/>
                    </a:srgbClr>
                  </a:gs>
                  <a:gs pos="100000">
                    <a:srgbClr val="08A6FF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2677005" y="3553711"/>
            <a:ext cx="3549321" cy="354932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59" r="-25059"/>
              </a:stretch>
            </a:blipFill>
            <a:ln w="38100" cap="sq">
              <a:gradFill>
                <a:gsLst>
                  <a:gs pos="0">
                    <a:srgbClr val="A93DBC">
                      <a:alpha val="100000"/>
                    </a:srgbClr>
                  </a:gs>
                  <a:gs pos="50000">
                    <a:srgbClr val="FA4372">
                      <a:alpha val="100000"/>
                    </a:srgbClr>
                  </a:gs>
                  <a:gs pos="100000">
                    <a:srgbClr val="08A6FF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3446156" y="350282"/>
            <a:ext cx="11005509" cy="258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6"/>
              </a:lnSpc>
            </a:pPr>
            <a:r>
              <a:rPr lang="en-US" sz="7912" b="1" spc="87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¡AHORA TOCA JUGAR, OS RETAMOS!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41256" y="7871452"/>
            <a:ext cx="4700782" cy="1464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1"/>
              </a:lnSpc>
            </a:pPr>
            <a:endParaRPr/>
          </a:p>
          <a:p>
            <a:pPr marL="0" lvl="0" indent="0" algn="ctr">
              <a:lnSpc>
                <a:spcPts val="5901"/>
              </a:lnSpc>
              <a:spcBef>
                <a:spcPct val="0"/>
              </a:spcBef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11889481" y="7191368"/>
            <a:ext cx="5124369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  <a:hlinkClick r:id="rId5" tooltip="https://wordwall.net/es/resource/6085501/riesgo-psicosocial-y-ergonomico"/>
              </a:rPr>
              <a:t>CONCURSO DE PREGUNTAS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904235" y="3467986"/>
            <a:ext cx="4700782" cy="2207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01"/>
              </a:lnSpc>
              <a:spcBef>
                <a:spcPct val="0"/>
              </a:spcBef>
            </a:pPr>
            <a:r>
              <a:rPr lang="en-US" sz="4215" b="1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¿Cuánto sabéis sobre riesgos psicosociales?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0630" y="7191366"/>
            <a:ext cx="4700782" cy="1455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6" tooltip="https://www.cerebriti.com/juegos-de-ciencias/riesgos-psicosociales-en-el-trabajo"/>
              </a:rPr>
              <a:t>TEST DE RIESGOS PSICOSOCIALES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30630" y="5824878"/>
            <a:ext cx="4811407" cy="3048881"/>
            <a:chOff x="0" y="0"/>
            <a:chExt cx="1267202" cy="8029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7202" cy="802997"/>
            </a:xfrm>
            <a:custGeom>
              <a:avLst/>
              <a:gdLst/>
              <a:ahLst/>
              <a:cxnLst/>
              <a:rect l="l" t="t" r="r" b="b"/>
              <a:pathLst>
                <a:path w="1267202" h="802997">
                  <a:moveTo>
                    <a:pt x="46663" y="0"/>
                  </a:moveTo>
                  <a:lnTo>
                    <a:pt x="1220539" y="0"/>
                  </a:lnTo>
                  <a:cubicBezTo>
                    <a:pt x="1246310" y="0"/>
                    <a:pt x="1267202" y="20892"/>
                    <a:pt x="1267202" y="46663"/>
                  </a:cubicBezTo>
                  <a:lnTo>
                    <a:pt x="1267202" y="756334"/>
                  </a:lnTo>
                  <a:cubicBezTo>
                    <a:pt x="1267202" y="782106"/>
                    <a:pt x="1246310" y="802997"/>
                    <a:pt x="1220539" y="802997"/>
                  </a:cubicBezTo>
                  <a:lnTo>
                    <a:pt x="46663" y="802997"/>
                  </a:lnTo>
                  <a:cubicBezTo>
                    <a:pt x="20892" y="802997"/>
                    <a:pt x="0" y="782106"/>
                    <a:pt x="0" y="756334"/>
                  </a:cubicBezTo>
                  <a:lnTo>
                    <a:pt x="0" y="46663"/>
                  </a:lnTo>
                  <a:cubicBezTo>
                    <a:pt x="0" y="20892"/>
                    <a:pt x="20892" y="0"/>
                    <a:pt x="46663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381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67202" cy="841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39255" y="5824878"/>
            <a:ext cx="4811407" cy="3048881"/>
            <a:chOff x="0" y="0"/>
            <a:chExt cx="1267202" cy="802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7202" cy="802997"/>
            </a:xfrm>
            <a:custGeom>
              <a:avLst/>
              <a:gdLst/>
              <a:ahLst/>
              <a:cxnLst/>
              <a:rect l="l" t="t" r="r" b="b"/>
              <a:pathLst>
                <a:path w="1267202" h="802997">
                  <a:moveTo>
                    <a:pt x="46663" y="0"/>
                  </a:moveTo>
                  <a:lnTo>
                    <a:pt x="1220539" y="0"/>
                  </a:lnTo>
                  <a:cubicBezTo>
                    <a:pt x="1246310" y="0"/>
                    <a:pt x="1267202" y="20892"/>
                    <a:pt x="1267202" y="46663"/>
                  </a:cubicBezTo>
                  <a:lnTo>
                    <a:pt x="1267202" y="756334"/>
                  </a:lnTo>
                  <a:cubicBezTo>
                    <a:pt x="1267202" y="782106"/>
                    <a:pt x="1246310" y="802997"/>
                    <a:pt x="1220539" y="802997"/>
                  </a:cubicBezTo>
                  <a:lnTo>
                    <a:pt x="46663" y="802997"/>
                  </a:lnTo>
                  <a:cubicBezTo>
                    <a:pt x="20892" y="802997"/>
                    <a:pt x="0" y="782106"/>
                    <a:pt x="0" y="756334"/>
                  </a:cubicBezTo>
                  <a:lnTo>
                    <a:pt x="0" y="46663"/>
                  </a:lnTo>
                  <a:cubicBezTo>
                    <a:pt x="0" y="20892"/>
                    <a:pt x="20892" y="0"/>
                    <a:pt x="46663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381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67202" cy="841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01275" y="5855423"/>
            <a:ext cx="4811407" cy="3048881"/>
            <a:chOff x="0" y="0"/>
            <a:chExt cx="1267202" cy="8029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7202" cy="802997"/>
            </a:xfrm>
            <a:custGeom>
              <a:avLst/>
              <a:gdLst/>
              <a:ahLst/>
              <a:cxnLst/>
              <a:rect l="l" t="t" r="r" b="b"/>
              <a:pathLst>
                <a:path w="1267202" h="802997">
                  <a:moveTo>
                    <a:pt x="46663" y="0"/>
                  </a:moveTo>
                  <a:lnTo>
                    <a:pt x="1220539" y="0"/>
                  </a:lnTo>
                  <a:cubicBezTo>
                    <a:pt x="1246310" y="0"/>
                    <a:pt x="1267202" y="20892"/>
                    <a:pt x="1267202" y="46663"/>
                  </a:cubicBezTo>
                  <a:lnTo>
                    <a:pt x="1267202" y="756334"/>
                  </a:lnTo>
                  <a:cubicBezTo>
                    <a:pt x="1267202" y="782106"/>
                    <a:pt x="1246310" y="802997"/>
                    <a:pt x="1220539" y="802997"/>
                  </a:cubicBezTo>
                  <a:lnTo>
                    <a:pt x="46663" y="802997"/>
                  </a:lnTo>
                  <a:cubicBezTo>
                    <a:pt x="20892" y="802997"/>
                    <a:pt x="0" y="782106"/>
                    <a:pt x="0" y="756334"/>
                  </a:cubicBezTo>
                  <a:lnTo>
                    <a:pt x="0" y="46663"/>
                  </a:lnTo>
                  <a:cubicBezTo>
                    <a:pt x="0" y="20892"/>
                    <a:pt x="20892" y="0"/>
                    <a:pt x="46663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381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67202" cy="841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61674" y="3547007"/>
            <a:ext cx="3549321" cy="354932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69701" t="-9731" r="-63770"/>
              </a:stretch>
            </a:blipFill>
            <a:ln w="38100" cap="sq">
              <a:gradFill>
                <a:gsLst>
                  <a:gs pos="0">
                    <a:srgbClr val="A93DBC">
                      <a:alpha val="100000"/>
                    </a:srgbClr>
                  </a:gs>
                  <a:gs pos="50000">
                    <a:srgbClr val="FA4372">
                      <a:alpha val="100000"/>
                    </a:srgbClr>
                  </a:gs>
                  <a:gs pos="100000">
                    <a:srgbClr val="08A6FF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7369339" y="3547007"/>
            <a:ext cx="3549321" cy="354932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8851" r="-38851"/>
              </a:stretch>
            </a:blipFill>
            <a:ln w="38100" cap="sq">
              <a:gradFill>
                <a:gsLst>
                  <a:gs pos="0">
                    <a:srgbClr val="A93DBC">
                      <a:alpha val="100000"/>
                    </a:srgbClr>
                  </a:gs>
                  <a:gs pos="50000">
                    <a:srgbClr val="FA4372">
                      <a:alpha val="100000"/>
                    </a:srgbClr>
                  </a:gs>
                  <a:gs pos="100000">
                    <a:srgbClr val="08A6FF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2674612" y="3547007"/>
            <a:ext cx="3549321" cy="354932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  <a:ln w="38100" cap="sq">
              <a:gradFill>
                <a:gsLst>
                  <a:gs pos="0">
                    <a:srgbClr val="A93DBC">
                      <a:alpha val="100000"/>
                    </a:srgbClr>
                  </a:gs>
                  <a:gs pos="50000">
                    <a:srgbClr val="FA4372">
                      <a:alpha val="100000"/>
                    </a:srgbClr>
                  </a:gs>
                  <a:gs pos="100000">
                    <a:srgbClr val="08A6FF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</p:grpSp>
      <p:sp>
        <p:nvSpPr>
          <p:cNvPr id="18" name="TextBox 18"/>
          <p:cNvSpPr txBox="1"/>
          <p:nvPr/>
        </p:nvSpPr>
        <p:spPr>
          <a:xfrm>
            <a:off x="3134118" y="1626502"/>
            <a:ext cx="11005509" cy="128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6"/>
              </a:lnSpc>
            </a:pPr>
            <a:r>
              <a:rPr lang="en-US" sz="7912" b="1" spc="87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¡AHORA TOCA JUGAR!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30630" y="7263594"/>
            <a:ext cx="4700782" cy="2207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1"/>
              </a:lnSpc>
            </a:pPr>
            <a:r>
              <a:rPr lang="en-US" sz="4215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  <a:hlinkClick r:id="rId6" tooltip="https://ocaprl.lineaprevencion.com/juego/"/>
              </a:rPr>
              <a:t>OCA </a:t>
            </a:r>
          </a:p>
          <a:p>
            <a:pPr algn="ctr">
              <a:lnSpc>
                <a:spcPts val="5901"/>
              </a:lnSpc>
            </a:pPr>
            <a:r>
              <a:rPr lang="en-US" sz="4215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  <a:hlinkClick r:id="rId6" tooltip="https://ocaprl.lineaprevencion.com/juego/"/>
              </a:rPr>
              <a:t>PREVENTIVA</a:t>
            </a:r>
          </a:p>
          <a:p>
            <a:pPr marL="0" lvl="0" indent="0" algn="ctr"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FFFFFF"/>
              </a:solidFill>
              <a:latin typeface="Saira"/>
              <a:ea typeface="Saira"/>
              <a:cs typeface="Saira"/>
              <a:sym typeface="Saira"/>
              <a:hlinkClick r:id="rId6" tooltip="https://ocaprl.lineaprevencion.com/juego/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452207" y="7273119"/>
            <a:ext cx="5382348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  <a:hlinkClick r:id="rId7" tooltip="https://www.minijuegos.com/juego/truck-simulator-3d"/>
              </a:rPr>
              <a:t>ESTRÉS POST-TRAUMÁTICO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01275" y="7263594"/>
            <a:ext cx="4700782" cy="148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1"/>
              </a:lnSpc>
            </a:pPr>
            <a:r>
              <a:rPr lang="en-US" sz="4215" dirty="0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4215" dirty="0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  <a:hlinkClick r:id="rId8"/>
              </a:rPr>
              <a:t>APLICACIÓN ESTRÉS</a:t>
            </a:r>
            <a:endParaRPr lang="en-US" sz="4215" dirty="0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919860" y="1413097"/>
            <a:ext cx="10448279" cy="5961829"/>
            <a:chOff x="0" y="0"/>
            <a:chExt cx="2751810" cy="1570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51810" cy="1570194"/>
            </a:xfrm>
            <a:custGeom>
              <a:avLst/>
              <a:gdLst/>
              <a:ahLst/>
              <a:cxnLst/>
              <a:rect l="l" t="t" r="r" b="b"/>
              <a:pathLst>
                <a:path w="2751810" h="1570194">
                  <a:moveTo>
                    <a:pt x="21488" y="0"/>
                  </a:moveTo>
                  <a:lnTo>
                    <a:pt x="2730322" y="0"/>
                  </a:lnTo>
                  <a:cubicBezTo>
                    <a:pt x="2736021" y="0"/>
                    <a:pt x="2741487" y="2264"/>
                    <a:pt x="2745517" y="6294"/>
                  </a:cubicBezTo>
                  <a:cubicBezTo>
                    <a:pt x="2749546" y="10324"/>
                    <a:pt x="2751810" y="15789"/>
                    <a:pt x="2751810" y="21488"/>
                  </a:cubicBezTo>
                  <a:lnTo>
                    <a:pt x="2751810" y="1548705"/>
                  </a:lnTo>
                  <a:cubicBezTo>
                    <a:pt x="2751810" y="1554405"/>
                    <a:pt x="2749546" y="1559870"/>
                    <a:pt x="2745517" y="1563900"/>
                  </a:cubicBezTo>
                  <a:cubicBezTo>
                    <a:pt x="2741487" y="1567930"/>
                    <a:pt x="2736021" y="1570194"/>
                    <a:pt x="2730322" y="1570194"/>
                  </a:cubicBezTo>
                  <a:lnTo>
                    <a:pt x="21488" y="1570194"/>
                  </a:lnTo>
                  <a:cubicBezTo>
                    <a:pt x="15789" y="1570194"/>
                    <a:pt x="10324" y="1567930"/>
                    <a:pt x="6294" y="1563900"/>
                  </a:cubicBezTo>
                  <a:cubicBezTo>
                    <a:pt x="2264" y="1559870"/>
                    <a:pt x="0" y="1554405"/>
                    <a:pt x="0" y="1548705"/>
                  </a:cubicBezTo>
                  <a:lnTo>
                    <a:pt x="0" y="21488"/>
                  </a:lnTo>
                  <a:cubicBezTo>
                    <a:pt x="0" y="15789"/>
                    <a:pt x="2264" y="10324"/>
                    <a:pt x="6294" y="6294"/>
                  </a:cubicBezTo>
                  <a:cubicBezTo>
                    <a:pt x="10324" y="2264"/>
                    <a:pt x="15789" y="0"/>
                    <a:pt x="21488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762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51810" cy="1608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68427" y="3063131"/>
            <a:ext cx="7598756" cy="258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6"/>
              </a:lnSpc>
            </a:pPr>
            <a:r>
              <a:rPr lang="en-US" sz="7912" b="1" spc="87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MUCHAS GRACIAS</a:t>
            </a:r>
          </a:p>
        </p:txBody>
      </p:sp>
      <p:sp>
        <p:nvSpPr>
          <p:cNvPr id="7" name="Freeform 7"/>
          <p:cNvSpPr/>
          <p:nvPr/>
        </p:nvSpPr>
        <p:spPr>
          <a:xfrm>
            <a:off x="4379984" y="5648692"/>
            <a:ext cx="1681666" cy="1568153"/>
          </a:xfrm>
          <a:custGeom>
            <a:avLst/>
            <a:gdLst/>
            <a:ahLst/>
            <a:cxnLst/>
            <a:rect l="l" t="t" r="r" b="b"/>
            <a:pathLst>
              <a:path w="1681666" h="1568153">
                <a:moveTo>
                  <a:pt x="0" y="0"/>
                </a:moveTo>
                <a:lnTo>
                  <a:pt x="1681666" y="0"/>
                </a:lnTo>
                <a:lnTo>
                  <a:pt x="1681666" y="1568153"/>
                </a:lnTo>
                <a:lnTo>
                  <a:pt x="0" y="1568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063807" y="5718278"/>
            <a:ext cx="2006752" cy="1498567"/>
          </a:xfrm>
          <a:custGeom>
            <a:avLst/>
            <a:gdLst/>
            <a:ahLst/>
            <a:cxnLst/>
            <a:rect l="l" t="t" r="r" b="b"/>
            <a:pathLst>
              <a:path w="2006752" h="1498567">
                <a:moveTo>
                  <a:pt x="2006752" y="0"/>
                </a:moveTo>
                <a:lnTo>
                  <a:pt x="0" y="0"/>
                </a:lnTo>
                <a:lnTo>
                  <a:pt x="0" y="1498567"/>
                </a:lnTo>
                <a:lnTo>
                  <a:pt x="2006752" y="1498567"/>
                </a:lnTo>
                <a:lnTo>
                  <a:pt x="20067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0" y="8709440"/>
            <a:ext cx="4968588" cy="1544117"/>
            <a:chOff x="0" y="0"/>
            <a:chExt cx="1308599" cy="40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8599" cy="406681"/>
            </a:xfrm>
            <a:custGeom>
              <a:avLst/>
              <a:gdLst/>
              <a:ahLst/>
              <a:cxnLst/>
              <a:rect l="l" t="t" r="r" b="b"/>
              <a:pathLst>
                <a:path w="1308599" h="406681">
                  <a:moveTo>
                    <a:pt x="81025" y="0"/>
                  </a:moveTo>
                  <a:lnTo>
                    <a:pt x="1227574" y="0"/>
                  </a:lnTo>
                  <a:cubicBezTo>
                    <a:pt x="1249063" y="0"/>
                    <a:pt x="1269673" y="8537"/>
                    <a:pt x="1284868" y="23732"/>
                  </a:cubicBezTo>
                  <a:cubicBezTo>
                    <a:pt x="1300063" y="38927"/>
                    <a:pt x="1308599" y="59536"/>
                    <a:pt x="1308599" y="81025"/>
                  </a:cubicBezTo>
                  <a:lnTo>
                    <a:pt x="1308599" y="325656"/>
                  </a:lnTo>
                  <a:cubicBezTo>
                    <a:pt x="1308599" y="347145"/>
                    <a:pt x="1300063" y="367754"/>
                    <a:pt x="1284868" y="382949"/>
                  </a:cubicBezTo>
                  <a:cubicBezTo>
                    <a:pt x="1269673" y="398145"/>
                    <a:pt x="1249063" y="406681"/>
                    <a:pt x="1227574" y="406681"/>
                  </a:cubicBezTo>
                  <a:lnTo>
                    <a:pt x="81025" y="406681"/>
                  </a:lnTo>
                  <a:cubicBezTo>
                    <a:pt x="36276" y="406681"/>
                    <a:pt x="0" y="370405"/>
                    <a:pt x="0" y="325656"/>
                  </a:cubicBezTo>
                  <a:lnTo>
                    <a:pt x="0" y="81025"/>
                  </a:lnTo>
                  <a:cubicBezTo>
                    <a:pt x="0" y="59536"/>
                    <a:pt x="8537" y="38927"/>
                    <a:pt x="23732" y="23732"/>
                  </a:cubicBezTo>
                  <a:cubicBezTo>
                    <a:pt x="38927" y="8537"/>
                    <a:pt x="59536" y="0"/>
                    <a:pt x="810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93DBC">
                    <a:alpha val="100000"/>
                  </a:srgbClr>
                </a:gs>
                <a:gs pos="50000">
                  <a:srgbClr val="FA4372">
                    <a:alpha val="100000"/>
                  </a:srgbClr>
                </a:gs>
                <a:gs pos="100000">
                  <a:srgbClr val="08A6FF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08599" cy="444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Saira"/>
                  <a:ea typeface="Saira"/>
                  <a:cs typeface="Saira"/>
                  <a:sym typeface="Saira"/>
                </a:rPr>
                <a:t>Ana Hueso Moral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Saira"/>
                  <a:ea typeface="Saira"/>
                  <a:cs typeface="Saira"/>
                  <a:sym typeface="Saira"/>
                </a:rPr>
                <a:t>María Marta Martínez Jiménez</a:t>
              </a:r>
            </a:p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Saira"/>
                  <a:ea typeface="Saira"/>
                  <a:cs typeface="Saira"/>
                  <a:sym typeface="Saira"/>
                </a:rPr>
                <a:t>Equipo LARPSICO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89781" y="0"/>
            <a:ext cx="6364267" cy="10287000"/>
            <a:chOff x="0" y="0"/>
            <a:chExt cx="1176914" cy="19023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6914" cy="1902327"/>
            </a:xfrm>
            <a:custGeom>
              <a:avLst/>
              <a:gdLst/>
              <a:ahLst/>
              <a:cxnLst/>
              <a:rect l="l" t="t" r="r" b="b"/>
              <a:pathLst>
                <a:path w="1176914" h="1902327">
                  <a:moveTo>
                    <a:pt x="35278" y="0"/>
                  </a:moveTo>
                  <a:lnTo>
                    <a:pt x="1141637" y="0"/>
                  </a:lnTo>
                  <a:cubicBezTo>
                    <a:pt x="1150993" y="0"/>
                    <a:pt x="1159966" y="3717"/>
                    <a:pt x="1166582" y="10333"/>
                  </a:cubicBezTo>
                  <a:cubicBezTo>
                    <a:pt x="1173198" y="16948"/>
                    <a:pt x="1176914" y="25921"/>
                    <a:pt x="1176914" y="35278"/>
                  </a:cubicBezTo>
                  <a:lnTo>
                    <a:pt x="1176914" y="1867050"/>
                  </a:lnTo>
                  <a:cubicBezTo>
                    <a:pt x="1176914" y="1886533"/>
                    <a:pt x="1161120" y="1902327"/>
                    <a:pt x="1141637" y="1902327"/>
                  </a:cubicBezTo>
                  <a:lnTo>
                    <a:pt x="35278" y="1902327"/>
                  </a:lnTo>
                  <a:cubicBezTo>
                    <a:pt x="25921" y="1902327"/>
                    <a:pt x="16948" y="1898611"/>
                    <a:pt x="10333" y="1891995"/>
                  </a:cubicBezTo>
                  <a:cubicBezTo>
                    <a:pt x="3717" y="1885379"/>
                    <a:pt x="0" y="1876406"/>
                    <a:pt x="0" y="1867050"/>
                  </a:cubicBezTo>
                  <a:lnTo>
                    <a:pt x="0" y="35278"/>
                  </a:lnTo>
                  <a:cubicBezTo>
                    <a:pt x="0" y="15794"/>
                    <a:pt x="15794" y="0"/>
                    <a:pt x="35278" y="0"/>
                  </a:cubicBezTo>
                  <a:close/>
                </a:path>
              </a:pathLst>
            </a:custGeom>
            <a:blipFill>
              <a:blip r:embed="rId3"/>
              <a:stretch>
                <a:fillRect l="-71303" r="-71303"/>
              </a:stretch>
            </a:blipFill>
            <a:ln w="114300" cap="rnd">
              <a:gradFill>
                <a:gsLst>
                  <a:gs pos="0">
                    <a:srgbClr val="A93DBC">
                      <a:alpha val="100000"/>
                    </a:srgbClr>
                  </a:gs>
                  <a:gs pos="50000">
                    <a:srgbClr val="FA4372">
                      <a:alpha val="100000"/>
                    </a:srgbClr>
                  </a:gs>
                  <a:gs pos="100000">
                    <a:srgbClr val="08A6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580395" y="1956507"/>
            <a:ext cx="10704510" cy="8330493"/>
            <a:chOff x="0" y="0"/>
            <a:chExt cx="2819295" cy="21940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9295" cy="2194039"/>
            </a:xfrm>
            <a:custGeom>
              <a:avLst/>
              <a:gdLst/>
              <a:ahLst/>
              <a:cxnLst/>
              <a:rect l="l" t="t" r="r" b="b"/>
              <a:pathLst>
                <a:path w="2819295" h="2194039">
                  <a:moveTo>
                    <a:pt x="20974" y="0"/>
                  </a:moveTo>
                  <a:lnTo>
                    <a:pt x="2798321" y="0"/>
                  </a:lnTo>
                  <a:cubicBezTo>
                    <a:pt x="2803884" y="0"/>
                    <a:pt x="2809218" y="2210"/>
                    <a:pt x="2813152" y="6143"/>
                  </a:cubicBezTo>
                  <a:cubicBezTo>
                    <a:pt x="2817085" y="10076"/>
                    <a:pt x="2819295" y="15411"/>
                    <a:pt x="2819295" y="20974"/>
                  </a:cubicBezTo>
                  <a:lnTo>
                    <a:pt x="2819295" y="2173065"/>
                  </a:lnTo>
                  <a:cubicBezTo>
                    <a:pt x="2819295" y="2184649"/>
                    <a:pt x="2809905" y="2194039"/>
                    <a:pt x="2798321" y="2194039"/>
                  </a:cubicBezTo>
                  <a:lnTo>
                    <a:pt x="20974" y="2194039"/>
                  </a:lnTo>
                  <a:cubicBezTo>
                    <a:pt x="9390" y="2194039"/>
                    <a:pt x="0" y="2184649"/>
                    <a:pt x="0" y="2173065"/>
                  </a:cubicBezTo>
                  <a:lnTo>
                    <a:pt x="0" y="20974"/>
                  </a:lnTo>
                  <a:cubicBezTo>
                    <a:pt x="0" y="9390"/>
                    <a:pt x="9390" y="0"/>
                    <a:pt x="20974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381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19295" cy="2232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364968" y="2673703"/>
            <a:ext cx="844330" cy="607918"/>
          </a:xfrm>
          <a:custGeom>
            <a:avLst/>
            <a:gdLst/>
            <a:ahLst/>
            <a:cxnLst/>
            <a:rect l="l" t="t" r="r" b="b"/>
            <a:pathLst>
              <a:path w="844330" h="607918">
                <a:moveTo>
                  <a:pt x="0" y="0"/>
                </a:moveTo>
                <a:lnTo>
                  <a:pt x="844330" y="0"/>
                </a:lnTo>
                <a:lnTo>
                  <a:pt x="844330" y="607918"/>
                </a:lnTo>
                <a:lnTo>
                  <a:pt x="0" y="607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2346751" y="4631853"/>
            <a:ext cx="754456" cy="543208"/>
          </a:xfrm>
          <a:custGeom>
            <a:avLst/>
            <a:gdLst/>
            <a:ahLst/>
            <a:cxnLst/>
            <a:rect l="l" t="t" r="r" b="b"/>
            <a:pathLst>
              <a:path w="754456" h="543208">
                <a:moveTo>
                  <a:pt x="0" y="0"/>
                </a:moveTo>
                <a:lnTo>
                  <a:pt x="754456" y="0"/>
                </a:lnTo>
                <a:lnTo>
                  <a:pt x="754456" y="543209"/>
                </a:lnTo>
                <a:lnTo>
                  <a:pt x="0" y="543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9361" y="6121754"/>
            <a:ext cx="1966883" cy="1289740"/>
          </a:xfrm>
          <a:custGeom>
            <a:avLst/>
            <a:gdLst/>
            <a:ahLst/>
            <a:cxnLst/>
            <a:rect l="l" t="t" r="r" b="b"/>
            <a:pathLst>
              <a:path w="1966883" h="1289740">
                <a:moveTo>
                  <a:pt x="0" y="0"/>
                </a:moveTo>
                <a:lnTo>
                  <a:pt x="1966883" y="0"/>
                </a:lnTo>
                <a:lnTo>
                  <a:pt x="1966883" y="1289740"/>
                </a:lnTo>
                <a:lnTo>
                  <a:pt x="0" y="1289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657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39361" y="8203389"/>
            <a:ext cx="2071549" cy="1160817"/>
          </a:xfrm>
          <a:custGeom>
            <a:avLst/>
            <a:gdLst/>
            <a:ahLst/>
            <a:cxnLst/>
            <a:rect l="l" t="t" r="r" b="b"/>
            <a:pathLst>
              <a:path w="2071549" h="1160817">
                <a:moveTo>
                  <a:pt x="0" y="0"/>
                </a:moveTo>
                <a:lnTo>
                  <a:pt x="2071550" y="0"/>
                </a:lnTo>
                <a:lnTo>
                  <a:pt x="2071550" y="1160817"/>
                </a:lnTo>
                <a:lnTo>
                  <a:pt x="0" y="11608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96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422030" y="6121754"/>
            <a:ext cx="1828969" cy="1218551"/>
          </a:xfrm>
          <a:custGeom>
            <a:avLst/>
            <a:gdLst/>
            <a:ahLst/>
            <a:cxnLst/>
            <a:rect l="l" t="t" r="r" b="b"/>
            <a:pathLst>
              <a:path w="1828969" h="1218551">
                <a:moveTo>
                  <a:pt x="0" y="0"/>
                </a:moveTo>
                <a:lnTo>
                  <a:pt x="1828969" y="0"/>
                </a:lnTo>
                <a:lnTo>
                  <a:pt x="1828969" y="1218550"/>
                </a:lnTo>
                <a:lnTo>
                  <a:pt x="0" y="12185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522551" y="8181939"/>
            <a:ext cx="1842417" cy="1227510"/>
          </a:xfrm>
          <a:custGeom>
            <a:avLst/>
            <a:gdLst/>
            <a:ahLst/>
            <a:cxnLst/>
            <a:rect l="l" t="t" r="r" b="b"/>
            <a:pathLst>
              <a:path w="1842417" h="1227510">
                <a:moveTo>
                  <a:pt x="0" y="0"/>
                </a:moveTo>
                <a:lnTo>
                  <a:pt x="1842417" y="0"/>
                </a:lnTo>
                <a:lnTo>
                  <a:pt x="1842417" y="1227510"/>
                </a:lnTo>
                <a:lnTo>
                  <a:pt x="0" y="12275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-68425" y="367102"/>
            <a:ext cx="11621241" cy="150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3099" b="1" spc="34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LOS SERIOUS GAMES COMO HERRAMIENTA DE INTERVENCIÓN EN LA PREVENCIÓN DE RIESGOS PSICOSOCIALES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3224" y="2170371"/>
            <a:ext cx="3768280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S</a:t>
            </a:r>
            <a:r>
              <a:rPr lang="en-US" sz="2499" u="none" strike="noStrike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on videojuegos o simulaciones interactivas diseñadas con un propósito más allá del entretenimiento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25596" y="2190259"/>
            <a:ext cx="3768280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OBJETIVO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Motivar al usuario y favorecer el aprendizaje activo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5490236"/>
            <a:ext cx="3768280" cy="438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TIPOS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0996" y="7616059"/>
            <a:ext cx="3768280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Educación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0996" y="9371349"/>
            <a:ext cx="3768280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Salud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59619" y="7616059"/>
            <a:ext cx="3768280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Ejército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59619" y="9552324"/>
            <a:ext cx="3768280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Empresas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536834" y="4297621"/>
            <a:ext cx="4421475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¿Y EN PREVENCIÓN DE RIESGOS PSICOSOCIALES?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endParaRPr lang="en-US" sz="2499" b="1">
              <a:solidFill>
                <a:srgbClr val="FFFFFF"/>
              </a:solidFill>
              <a:latin typeface="Saira Bold"/>
              <a:ea typeface="Saira Bold"/>
              <a:cs typeface="Saira Bold"/>
              <a:sym typeface="Saira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891922" y="5276214"/>
            <a:ext cx="5392984" cy="501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6" lvl="1" indent="-280668" algn="ctr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Sensibiliza sobre situaciones de riesgo psicosocial.</a:t>
            </a:r>
          </a:p>
          <a:p>
            <a:pPr algn="ctr">
              <a:lnSpc>
                <a:spcPts val="3639"/>
              </a:lnSpc>
            </a:pPr>
            <a:endParaRPr lang="en-US" sz="2599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  <a:p>
            <a:pPr marL="561336" lvl="1" indent="-280668" algn="ctr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Entrena habilidades socioemocionales.</a:t>
            </a:r>
          </a:p>
          <a:p>
            <a:pPr algn="ctr">
              <a:lnSpc>
                <a:spcPts val="3639"/>
              </a:lnSpc>
            </a:pPr>
            <a:endParaRPr lang="en-US" sz="2599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  <a:p>
            <a:pPr marL="561336" lvl="1" indent="-280668" algn="ctr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Promueve la reflexión y el cambio de actitudes en torno a temas sensibles (acoso, discriminación)</a:t>
            </a:r>
          </a:p>
          <a:p>
            <a:pPr algn="ctr">
              <a:lnSpc>
                <a:spcPts val="3639"/>
              </a:lnSpc>
            </a:pPr>
            <a:endParaRPr lang="en-US" sz="2599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98793" y="0"/>
            <a:ext cx="18949879" cy="10287000"/>
            <a:chOff x="0" y="0"/>
            <a:chExt cx="499091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0915" cy="2709333"/>
            </a:xfrm>
            <a:custGeom>
              <a:avLst/>
              <a:gdLst/>
              <a:ahLst/>
              <a:cxnLst/>
              <a:rect l="l" t="t" r="r" b="b"/>
              <a:pathLst>
                <a:path w="4990915" h="2709333">
                  <a:moveTo>
                    <a:pt x="11848" y="0"/>
                  </a:moveTo>
                  <a:lnTo>
                    <a:pt x="4979067" y="0"/>
                  </a:lnTo>
                  <a:cubicBezTo>
                    <a:pt x="4982209" y="0"/>
                    <a:pt x="4985223" y="1248"/>
                    <a:pt x="4987444" y="3470"/>
                  </a:cubicBezTo>
                  <a:cubicBezTo>
                    <a:pt x="4989666" y="5692"/>
                    <a:pt x="4990915" y="8706"/>
                    <a:pt x="4990915" y="11848"/>
                  </a:cubicBezTo>
                  <a:lnTo>
                    <a:pt x="4990915" y="2697485"/>
                  </a:lnTo>
                  <a:cubicBezTo>
                    <a:pt x="4990915" y="2704029"/>
                    <a:pt x="4985610" y="2709333"/>
                    <a:pt x="4979067" y="2709333"/>
                  </a:cubicBezTo>
                  <a:lnTo>
                    <a:pt x="11848" y="2709333"/>
                  </a:lnTo>
                  <a:cubicBezTo>
                    <a:pt x="5304" y="2709333"/>
                    <a:pt x="0" y="2704029"/>
                    <a:pt x="0" y="2697485"/>
                  </a:cubicBezTo>
                  <a:lnTo>
                    <a:pt x="0" y="11848"/>
                  </a:lnTo>
                  <a:cubicBezTo>
                    <a:pt x="0" y="5304"/>
                    <a:pt x="5304" y="0"/>
                    <a:pt x="11848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381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9091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98310" y="2211964"/>
            <a:ext cx="3778112" cy="3463599"/>
            <a:chOff x="0" y="0"/>
            <a:chExt cx="1082902" cy="9927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2902" cy="992755"/>
            </a:xfrm>
            <a:custGeom>
              <a:avLst/>
              <a:gdLst/>
              <a:ahLst/>
              <a:cxnLst/>
              <a:rect l="l" t="t" r="r" b="b"/>
              <a:pathLst>
                <a:path w="1082902" h="992755">
                  <a:moveTo>
                    <a:pt x="59425" y="0"/>
                  </a:moveTo>
                  <a:lnTo>
                    <a:pt x="1023477" y="0"/>
                  </a:lnTo>
                  <a:cubicBezTo>
                    <a:pt x="1056296" y="0"/>
                    <a:pt x="1082902" y="26606"/>
                    <a:pt x="1082902" y="59425"/>
                  </a:cubicBezTo>
                  <a:lnTo>
                    <a:pt x="1082902" y="933329"/>
                  </a:lnTo>
                  <a:cubicBezTo>
                    <a:pt x="1082902" y="949090"/>
                    <a:pt x="1076641" y="964205"/>
                    <a:pt x="1065497" y="975349"/>
                  </a:cubicBezTo>
                  <a:cubicBezTo>
                    <a:pt x="1054352" y="986494"/>
                    <a:pt x="1039237" y="992755"/>
                    <a:pt x="1023477" y="992755"/>
                  </a:cubicBezTo>
                  <a:lnTo>
                    <a:pt x="59425" y="992755"/>
                  </a:lnTo>
                  <a:cubicBezTo>
                    <a:pt x="26606" y="992755"/>
                    <a:pt x="0" y="966149"/>
                    <a:pt x="0" y="933329"/>
                  </a:cubicBezTo>
                  <a:lnTo>
                    <a:pt x="0" y="59425"/>
                  </a:lnTo>
                  <a:cubicBezTo>
                    <a:pt x="0" y="43665"/>
                    <a:pt x="6261" y="28550"/>
                    <a:pt x="17405" y="17405"/>
                  </a:cubicBezTo>
                  <a:cubicBezTo>
                    <a:pt x="28550" y="6261"/>
                    <a:pt x="43665" y="0"/>
                    <a:pt x="59425" y="0"/>
                  </a:cubicBezTo>
                  <a:close/>
                </a:path>
              </a:pathLst>
            </a:custGeom>
            <a:blipFill>
              <a:blip r:embed="rId3"/>
              <a:stretch>
                <a:fillRect l="-19058" r="-19058"/>
              </a:stretch>
            </a:blipFill>
            <a:ln w="38100" cap="rnd">
              <a:gradFill>
                <a:gsLst>
                  <a:gs pos="0">
                    <a:srgbClr val="A93DBC">
                      <a:alpha val="100000"/>
                    </a:srgbClr>
                  </a:gs>
                  <a:gs pos="50000">
                    <a:srgbClr val="FA4372">
                      <a:alpha val="100000"/>
                    </a:srgbClr>
                  </a:gs>
                  <a:gs pos="100000">
                    <a:srgbClr val="08A6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306879" y="2302691"/>
            <a:ext cx="3580183" cy="3282146"/>
            <a:chOff x="0" y="0"/>
            <a:chExt cx="1082902" cy="9927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2902" cy="992755"/>
            </a:xfrm>
            <a:custGeom>
              <a:avLst/>
              <a:gdLst/>
              <a:ahLst/>
              <a:cxnLst/>
              <a:rect l="l" t="t" r="r" b="b"/>
              <a:pathLst>
                <a:path w="1082902" h="992755">
                  <a:moveTo>
                    <a:pt x="62711" y="0"/>
                  </a:moveTo>
                  <a:lnTo>
                    <a:pt x="1020191" y="0"/>
                  </a:lnTo>
                  <a:cubicBezTo>
                    <a:pt x="1054825" y="0"/>
                    <a:pt x="1082902" y="28077"/>
                    <a:pt x="1082902" y="62711"/>
                  </a:cubicBezTo>
                  <a:lnTo>
                    <a:pt x="1082902" y="930044"/>
                  </a:lnTo>
                  <a:cubicBezTo>
                    <a:pt x="1082902" y="946676"/>
                    <a:pt x="1076295" y="962626"/>
                    <a:pt x="1064534" y="974387"/>
                  </a:cubicBezTo>
                  <a:cubicBezTo>
                    <a:pt x="1052774" y="986148"/>
                    <a:pt x="1036823" y="992755"/>
                    <a:pt x="1020191" y="992755"/>
                  </a:cubicBezTo>
                  <a:lnTo>
                    <a:pt x="62711" y="992755"/>
                  </a:lnTo>
                  <a:cubicBezTo>
                    <a:pt x="28077" y="992755"/>
                    <a:pt x="0" y="964678"/>
                    <a:pt x="0" y="930044"/>
                  </a:cubicBezTo>
                  <a:lnTo>
                    <a:pt x="0" y="62711"/>
                  </a:lnTo>
                  <a:cubicBezTo>
                    <a:pt x="0" y="28077"/>
                    <a:pt x="28077" y="0"/>
                    <a:pt x="62711" y="0"/>
                  </a:cubicBezTo>
                  <a:close/>
                </a:path>
              </a:pathLst>
            </a:custGeom>
            <a:blipFill>
              <a:blip r:embed="rId4"/>
              <a:stretch>
                <a:fillRect l="-23340" r="-23340"/>
              </a:stretch>
            </a:blipFill>
            <a:ln w="38100" cap="rnd">
              <a:gradFill>
                <a:gsLst>
                  <a:gs pos="0">
                    <a:srgbClr val="A93DBC">
                      <a:alpha val="100000"/>
                    </a:srgbClr>
                  </a:gs>
                  <a:gs pos="50000">
                    <a:srgbClr val="FA4372">
                      <a:alpha val="100000"/>
                    </a:srgbClr>
                  </a:gs>
                  <a:gs pos="100000">
                    <a:srgbClr val="08A6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7040221" y="1678999"/>
            <a:ext cx="4584770" cy="488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26"/>
              </a:lnSpc>
              <a:spcBef>
                <a:spcPct val="0"/>
              </a:spcBef>
            </a:pPr>
            <a:r>
              <a:rPr lang="en-US" sz="2876" b="1">
                <a:solidFill>
                  <a:srgbClr val="D54BED"/>
                </a:solidFill>
                <a:latin typeface="Saira Bold"/>
                <a:ea typeface="Saira Bold"/>
                <a:cs typeface="Saira Bold"/>
                <a:sym typeface="Saira Bold"/>
              </a:rPr>
              <a:t>Ruta 151 ASEPEYO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063921" y="2211964"/>
            <a:ext cx="3778112" cy="3463599"/>
            <a:chOff x="0" y="0"/>
            <a:chExt cx="1082902" cy="9927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82902" cy="992755"/>
            </a:xfrm>
            <a:custGeom>
              <a:avLst/>
              <a:gdLst/>
              <a:ahLst/>
              <a:cxnLst/>
              <a:rect l="l" t="t" r="r" b="b"/>
              <a:pathLst>
                <a:path w="1082902" h="992755">
                  <a:moveTo>
                    <a:pt x="59425" y="0"/>
                  </a:moveTo>
                  <a:lnTo>
                    <a:pt x="1023477" y="0"/>
                  </a:lnTo>
                  <a:cubicBezTo>
                    <a:pt x="1056296" y="0"/>
                    <a:pt x="1082902" y="26606"/>
                    <a:pt x="1082902" y="59425"/>
                  </a:cubicBezTo>
                  <a:lnTo>
                    <a:pt x="1082902" y="933329"/>
                  </a:lnTo>
                  <a:cubicBezTo>
                    <a:pt x="1082902" y="949090"/>
                    <a:pt x="1076641" y="964205"/>
                    <a:pt x="1065497" y="975349"/>
                  </a:cubicBezTo>
                  <a:cubicBezTo>
                    <a:pt x="1054352" y="986494"/>
                    <a:pt x="1039237" y="992755"/>
                    <a:pt x="1023477" y="992755"/>
                  </a:cubicBezTo>
                  <a:lnTo>
                    <a:pt x="59425" y="992755"/>
                  </a:lnTo>
                  <a:cubicBezTo>
                    <a:pt x="26606" y="992755"/>
                    <a:pt x="0" y="966149"/>
                    <a:pt x="0" y="933329"/>
                  </a:cubicBezTo>
                  <a:lnTo>
                    <a:pt x="0" y="59425"/>
                  </a:lnTo>
                  <a:cubicBezTo>
                    <a:pt x="0" y="43665"/>
                    <a:pt x="6261" y="28550"/>
                    <a:pt x="17405" y="17405"/>
                  </a:cubicBezTo>
                  <a:cubicBezTo>
                    <a:pt x="28550" y="6261"/>
                    <a:pt x="43665" y="0"/>
                    <a:pt x="59425" y="0"/>
                  </a:cubicBezTo>
                  <a:close/>
                </a:path>
              </a:pathLst>
            </a:custGeom>
            <a:blipFill>
              <a:blip r:embed="rId5"/>
              <a:stretch>
                <a:fillRect t="-22720" b="-22720"/>
              </a:stretch>
            </a:blipFill>
            <a:ln w="38100" cap="rnd">
              <a:gradFill>
                <a:gsLst>
                  <a:gs pos="0">
                    <a:srgbClr val="A93DBC">
                      <a:alpha val="100000"/>
                    </a:srgbClr>
                  </a:gs>
                  <a:gs pos="50000">
                    <a:srgbClr val="FA4372">
                      <a:alpha val="100000"/>
                    </a:srgbClr>
                  </a:gs>
                  <a:gs pos="100000">
                    <a:srgbClr val="08A6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5190159" y="2302691"/>
            <a:ext cx="3700124" cy="3392104"/>
            <a:chOff x="0" y="0"/>
            <a:chExt cx="1082902" cy="9927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82902" cy="992755"/>
            </a:xfrm>
            <a:custGeom>
              <a:avLst/>
              <a:gdLst/>
              <a:ahLst/>
              <a:cxnLst/>
              <a:rect l="l" t="t" r="r" b="b"/>
              <a:pathLst>
                <a:path w="1082902" h="992755">
                  <a:moveTo>
                    <a:pt x="60678" y="0"/>
                  </a:moveTo>
                  <a:lnTo>
                    <a:pt x="1022224" y="0"/>
                  </a:lnTo>
                  <a:cubicBezTo>
                    <a:pt x="1055736" y="0"/>
                    <a:pt x="1082902" y="27166"/>
                    <a:pt x="1082902" y="60678"/>
                  </a:cubicBezTo>
                  <a:lnTo>
                    <a:pt x="1082902" y="932077"/>
                  </a:lnTo>
                  <a:cubicBezTo>
                    <a:pt x="1082902" y="965588"/>
                    <a:pt x="1055736" y="992755"/>
                    <a:pt x="1022224" y="992755"/>
                  </a:cubicBezTo>
                  <a:lnTo>
                    <a:pt x="60678" y="992755"/>
                  </a:lnTo>
                  <a:cubicBezTo>
                    <a:pt x="27166" y="992755"/>
                    <a:pt x="0" y="965588"/>
                    <a:pt x="0" y="932077"/>
                  </a:cubicBezTo>
                  <a:lnTo>
                    <a:pt x="0" y="60678"/>
                  </a:lnTo>
                  <a:cubicBezTo>
                    <a:pt x="0" y="27166"/>
                    <a:pt x="27166" y="0"/>
                    <a:pt x="60678" y="0"/>
                  </a:cubicBezTo>
                  <a:close/>
                </a:path>
              </a:pathLst>
            </a:custGeom>
            <a:blipFill>
              <a:blip r:embed="rId6"/>
              <a:stretch>
                <a:fillRect l="-11116" r="-11116"/>
              </a:stretch>
            </a:blipFill>
            <a:ln w="38100" cap="rnd">
              <a:gradFill>
                <a:gsLst>
                  <a:gs pos="0">
                    <a:srgbClr val="A93DBC">
                      <a:alpha val="100000"/>
                    </a:srgbClr>
                  </a:gs>
                  <a:gs pos="50000">
                    <a:srgbClr val="FA4372">
                      <a:alpha val="100000"/>
                    </a:srgbClr>
                  </a:gs>
                  <a:gs pos="100000">
                    <a:srgbClr val="08A6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0" y="335406"/>
            <a:ext cx="182880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2999" b="1" spc="32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EJEMPLOS DE EMPRESAS QUE DESARROLLAN LA GAMIFICACIÓN PARA LA PREVENCIÓN DE RIESGOS PSICOSOCIALES.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1206" y="6085319"/>
            <a:ext cx="17680827" cy="196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Unidad móvil itinerante  que utiliza tecnologías innovadoras como realidad virtual, simuladores inmersivos y entornos virtuales para sensibilizar a empresas y trabajadores sobre distintos riesgos laborales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Psicosocial:  Experiencia de realidad virtual en una cocina para gestionar el estrés.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endParaRPr lang="en-US" sz="2799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777329" y="9363524"/>
            <a:ext cx="6733342" cy="438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u="sng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  <a:hlinkClick r:id="rId7" tooltip="https://www.youtube.com/watch?v=gLZJw9sxJbU"/>
              </a:rPr>
              <a:t>//www.youtube.com/watch?v=gLZJw9sxJbU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0" y="7799820"/>
            <a:ext cx="17680827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¿En qué consiste la experiencia?</a:t>
            </a:r>
          </a:p>
        </p:txBody>
      </p:sp>
      <p:sp>
        <p:nvSpPr>
          <p:cNvPr id="19" name="Freeform 19"/>
          <p:cNvSpPr/>
          <p:nvPr/>
        </p:nvSpPr>
        <p:spPr>
          <a:xfrm rot="5400000">
            <a:off x="8495168" y="8566290"/>
            <a:ext cx="754456" cy="543208"/>
          </a:xfrm>
          <a:custGeom>
            <a:avLst/>
            <a:gdLst/>
            <a:ahLst/>
            <a:cxnLst/>
            <a:rect l="l" t="t" r="r" b="b"/>
            <a:pathLst>
              <a:path w="754456" h="543208">
                <a:moveTo>
                  <a:pt x="0" y="0"/>
                </a:moveTo>
                <a:lnTo>
                  <a:pt x="754456" y="0"/>
                </a:lnTo>
                <a:lnTo>
                  <a:pt x="754456" y="543209"/>
                </a:lnTo>
                <a:lnTo>
                  <a:pt x="0" y="5432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98793" y="0"/>
            <a:ext cx="18949879" cy="10287000"/>
            <a:chOff x="0" y="0"/>
            <a:chExt cx="499091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0915" cy="2709333"/>
            </a:xfrm>
            <a:custGeom>
              <a:avLst/>
              <a:gdLst/>
              <a:ahLst/>
              <a:cxnLst/>
              <a:rect l="l" t="t" r="r" b="b"/>
              <a:pathLst>
                <a:path w="4990915" h="2709333">
                  <a:moveTo>
                    <a:pt x="11848" y="0"/>
                  </a:moveTo>
                  <a:lnTo>
                    <a:pt x="4979067" y="0"/>
                  </a:lnTo>
                  <a:cubicBezTo>
                    <a:pt x="4982209" y="0"/>
                    <a:pt x="4985223" y="1248"/>
                    <a:pt x="4987444" y="3470"/>
                  </a:cubicBezTo>
                  <a:cubicBezTo>
                    <a:pt x="4989666" y="5692"/>
                    <a:pt x="4990915" y="8706"/>
                    <a:pt x="4990915" y="11848"/>
                  </a:cubicBezTo>
                  <a:lnTo>
                    <a:pt x="4990915" y="2697485"/>
                  </a:lnTo>
                  <a:cubicBezTo>
                    <a:pt x="4990915" y="2704029"/>
                    <a:pt x="4985610" y="2709333"/>
                    <a:pt x="4979067" y="2709333"/>
                  </a:cubicBezTo>
                  <a:lnTo>
                    <a:pt x="11848" y="2709333"/>
                  </a:lnTo>
                  <a:cubicBezTo>
                    <a:pt x="5304" y="2709333"/>
                    <a:pt x="0" y="2704029"/>
                    <a:pt x="0" y="2697485"/>
                  </a:cubicBezTo>
                  <a:lnTo>
                    <a:pt x="0" y="11848"/>
                  </a:lnTo>
                  <a:cubicBezTo>
                    <a:pt x="0" y="5304"/>
                    <a:pt x="5304" y="0"/>
                    <a:pt x="11848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381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9091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3482" y="1471850"/>
            <a:ext cx="4206922" cy="3856712"/>
            <a:chOff x="0" y="0"/>
            <a:chExt cx="1082902" cy="9927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2902" cy="992755"/>
            </a:xfrm>
            <a:custGeom>
              <a:avLst/>
              <a:gdLst/>
              <a:ahLst/>
              <a:cxnLst/>
              <a:rect l="l" t="t" r="r" b="b"/>
              <a:pathLst>
                <a:path w="1082902" h="992755">
                  <a:moveTo>
                    <a:pt x="53368" y="0"/>
                  </a:moveTo>
                  <a:lnTo>
                    <a:pt x="1029534" y="0"/>
                  </a:lnTo>
                  <a:cubicBezTo>
                    <a:pt x="1043688" y="0"/>
                    <a:pt x="1057262" y="5623"/>
                    <a:pt x="1067271" y="15631"/>
                  </a:cubicBezTo>
                  <a:cubicBezTo>
                    <a:pt x="1077279" y="25640"/>
                    <a:pt x="1082902" y="39214"/>
                    <a:pt x="1082902" y="53368"/>
                  </a:cubicBezTo>
                  <a:lnTo>
                    <a:pt x="1082902" y="939386"/>
                  </a:lnTo>
                  <a:cubicBezTo>
                    <a:pt x="1082902" y="953540"/>
                    <a:pt x="1077279" y="967115"/>
                    <a:pt x="1067271" y="977123"/>
                  </a:cubicBezTo>
                  <a:cubicBezTo>
                    <a:pt x="1057262" y="987132"/>
                    <a:pt x="1043688" y="992755"/>
                    <a:pt x="1029534" y="992755"/>
                  </a:cubicBezTo>
                  <a:lnTo>
                    <a:pt x="53368" y="992755"/>
                  </a:lnTo>
                  <a:cubicBezTo>
                    <a:pt x="39214" y="992755"/>
                    <a:pt x="25640" y="987132"/>
                    <a:pt x="15631" y="977123"/>
                  </a:cubicBezTo>
                  <a:cubicBezTo>
                    <a:pt x="5623" y="967115"/>
                    <a:pt x="0" y="953540"/>
                    <a:pt x="0" y="939386"/>
                  </a:cubicBezTo>
                  <a:lnTo>
                    <a:pt x="0" y="53368"/>
                  </a:lnTo>
                  <a:cubicBezTo>
                    <a:pt x="0" y="39214"/>
                    <a:pt x="5623" y="25640"/>
                    <a:pt x="15631" y="15631"/>
                  </a:cubicBezTo>
                  <a:cubicBezTo>
                    <a:pt x="25640" y="5623"/>
                    <a:pt x="39214" y="0"/>
                    <a:pt x="53368" y="0"/>
                  </a:cubicBezTo>
                  <a:close/>
                </a:path>
              </a:pathLst>
            </a:custGeom>
            <a:blipFill>
              <a:blip r:embed="rId3"/>
              <a:stretch>
                <a:fillRect t="-10833" b="-10833"/>
              </a:stretch>
            </a:blipFill>
            <a:ln w="38100" cap="rnd">
              <a:gradFill>
                <a:gsLst>
                  <a:gs pos="0">
                    <a:srgbClr val="A93DBC">
                      <a:alpha val="100000"/>
                    </a:srgbClr>
                  </a:gs>
                  <a:gs pos="50000">
                    <a:srgbClr val="FA4372">
                      <a:alpha val="100000"/>
                    </a:srgbClr>
                  </a:gs>
                  <a:gs pos="100000">
                    <a:srgbClr val="08A6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sp>
        <p:nvSpPr>
          <p:cNvPr id="8" name="Freeform 8"/>
          <p:cNvSpPr/>
          <p:nvPr/>
        </p:nvSpPr>
        <p:spPr>
          <a:xfrm>
            <a:off x="5709690" y="956417"/>
            <a:ext cx="2737781" cy="4818494"/>
          </a:xfrm>
          <a:custGeom>
            <a:avLst/>
            <a:gdLst/>
            <a:ahLst/>
            <a:cxnLst/>
            <a:rect l="l" t="t" r="r" b="b"/>
            <a:pathLst>
              <a:path w="2737781" h="4818494">
                <a:moveTo>
                  <a:pt x="0" y="0"/>
                </a:moveTo>
                <a:lnTo>
                  <a:pt x="2737781" y="0"/>
                </a:lnTo>
                <a:lnTo>
                  <a:pt x="2737781" y="4818494"/>
                </a:lnTo>
                <a:lnTo>
                  <a:pt x="0" y="4818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276146" y="821988"/>
            <a:ext cx="3580570" cy="5156435"/>
          </a:xfrm>
          <a:custGeom>
            <a:avLst/>
            <a:gdLst/>
            <a:ahLst/>
            <a:cxnLst/>
            <a:rect l="l" t="t" r="r" b="b"/>
            <a:pathLst>
              <a:path w="3580570" h="5156435">
                <a:moveTo>
                  <a:pt x="0" y="0"/>
                </a:moveTo>
                <a:lnTo>
                  <a:pt x="3580570" y="0"/>
                </a:lnTo>
                <a:lnTo>
                  <a:pt x="3580570" y="5156436"/>
                </a:lnTo>
                <a:lnTo>
                  <a:pt x="0" y="5156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68" b="-644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87150" y="956417"/>
            <a:ext cx="3572150" cy="4986027"/>
          </a:xfrm>
          <a:custGeom>
            <a:avLst/>
            <a:gdLst/>
            <a:ahLst/>
            <a:cxnLst/>
            <a:rect l="l" t="t" r="r" b="b"/>
            <a:pathLst>
              <a:path w="3572150" h="4986027">
                <a:moveTo>
                  <a:pt x="0" y="0"/>
                </a:moveTo>
                <a:lnTo>
                  <a:pt x="3572150" y="0"/>
                </a:lnTo>
                <a:lnTo>
                  <a:pt x="3572150" y="4986027"/>
                </a:lnTo>
                <a:lnTo>
                  <a:pt x="0" y="4986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234" b="-9364"/>
            </a:stretch>
          </a:blipFill>
        </p:spPr>
      </p:sp>
      <p:sp>
        <p:nvSpPr>
          <p:cNvPr id="11" name="Freeform 11"/>
          <p:cNvSpPr/>
          <p:nvPr/>
        </p:nvSpPr>
        <p:spPr>
          <a:xfrm rot="-93249">
            <a:off x="12455894" y="8536569"/>
            <a:ext cx="801644" cy="1289193"/>
          </a:xfrm>
          <a:custGeom>
            <a:avLst/>
            <a:gdLst/>
            <a:ahLst/>
            <a:cxnLst/>
            <a:rect l="l" t="t" r="r" b="b"/>
            <a:pathLst>
              <a:path w="801644" h="1289193">
                <a:moveTo>
                  <a:pt x="0" y="0"/>
                </a:moveTo>
                <a:lnTo>
                  <a:pt x="801644" y="0"/>
                </a:lnTo>
                <a:lnTo>
                  <a:pt x="801644" y="1289193"/>
                </a:lnTo>
                <a:lnTo>
                  <a:pt x="0" y="12891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546226" y="8277851"/>
            <a:ext cx="872228" cy="1378522"/>
          </a:xfrm>
          <a:custGeom>
            <a:avLst/>
            <a:gdLst/>
            <a:ahLst/>
            <a:cxnLst/>
            <a:rect l="l" t="t" r="r" b="b"/>
            <a:pathLst>
              <a:path w="872228" h="1378522">
                <a:moveTo>
                  <a:pt x="0" y="0"/>
                </a:moveTo>
                <a:lnTo>
                  <a:pt x="872229" y="0"/>
                </a:lnTo>
                <a:lnTo>
                  <a:pt x="872229" y="1378522"/>
                </a:lnTo>
                <a:lnTo>
                  <a:pt x="0" y="13785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-6732964" y="307901"/>
            <a:ext cx="18288000" cy="715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4399" b="1" spc="48">
                <a:solidFill>
                  <a:srgbClr val="D54BED"/>
                </a:solidFill>
                <a:latin typeface="Saira Bold"/>
                <a:ea typeface="Saira Bold"/>
                <a:cs typeface="Saira Bold"/>
                <a:sym typeface="Saira Bold"/>
              </a:rPr>
              <a:t>LUCCENTUS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1206" y="6085319"/>
            <a:ext cx="17680827" cy="147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Luccentus fue desarrollado con la intención de enseñar un tema específico como es la implementación y evaluación del estrés con la batería del riesgo psicosocial del Ministerio del Trabajo, y siguió la metodología de enseñanza del juego serio DUOLINGO el cual quiere enseñar a sus usuarios un segundo idioma.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2412" y="7957300"/>
            <a:ext cx="17965588" cy="89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El winning streak o racha ganadora se aplicó para que salte mientras el usuario mientras está interactuando con el juego y quiera continuar la partida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-3434310" y="9457301"/>
            <a:ext cx="18288000" cy="3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 spc="26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RESULTADO: SE SINTIERON CÓMODOS, CURIOSOS E INCENTIVADOS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98793" y="0"/>
            <a:ext cx="18949879" cy="10287000"/>
            <a:chOff x="0" y="0"/>
            <a:chExt cx="499091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0915" cy="2709333"/>
            </a:xfrm>
            <a:custGeom>
              <a:avLst/>
              <a:gdLst/>
              <a:ahLst/>
              <a:cxnLst/>
              <a:rect l="l" t="t" r="r" b="b"/>
              <a:pathLst>
                <a:path w="4990915" h="2709333">
                  <a:moveTo>
                    <a:pt x="11848" y="0"/>
                  </a:moveTo>
                  <a:lnTo>
                    <a:pt x="4979067" y="0"/>
                  </a:lnTo>
                  <a:cubicBezTo>
                    <a:pt x="4982209" y="0"/>
                    <a:pt x="4985223" y="1248"/>
                    <a:pt x="4987444" y="3470"/>
                  </a:cubicBezTo>
                  <a:cubicBezTo>
                    <a:pt x="4989666" y="5692"/>
                    <a:pt x="4990915" y="8706"/>
                    <a:pt x="4990915" y="11848"/>
                  </a:cubicBezTo>
                  <a:lnTo>
                    <a:pt x="4990915" y="2697485"/>
                  </a:lnTo>
                  <a:cubicBezTo>
                    <a:pt x="4990915" y="2704029"/>
                    <a:pt x="4985610" y="2709333"/>
                    <a:pt x="4979067" y="2709333"/>
                  </a:cubicBezTo>
                  <a:lnTo>
                    <a:pt x="11848" y="2709333"/>
                  </a:lnTo>
                  <a:cubicBezTo>
                    <a:pt x="5304" y="2709333"/>
                    <a:pt x="0" y="2704029"/>
                    <a:pt x="0" y="2697485"/>
                  </a:cubicBezTo>
                  <a:lnTo>
                    <a:pt x="0" y="11848"/>
                  </a:lnTo>
                  <a:cubicBezTo>
                    <a:pt x="0" y="5304"/>
                    <a:pt x="5304" y="0"/>
                    <a:pt x="11848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381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9091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2412" y="4966732"/>
            <a:ext cx="2431953" cy="2277193"/>
          </a:xfrm>
          <a:custGeom>
            <a:avLst/>
            <a:gdLst/>
            <a:ahLst/>
            <a:cxnLst/>
            <a:rect l="l" t="t" r="r" b="b"/>
            <a:pathLst>
              <a:path w="2431953" h="2277193">
                <a:moveTo>
                  <a:pt x="0" y="0"/>
                </a:moveTo>
                <a:lnTo>
                  <a:pt x="2431953" y="0"/>
                </a:lnTo>
                <a:lnTo>
                  <a:pt x="2431953" y="2277193"/>
                </a:lnTo>
                <a:lnTo>
                  <a:pt x="0" y="2277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81823" y="5687673"/>
            <a:ext cx="2404323" cy="1556252"/>
          </a:xfrm>
          <a:custGeom>
            <a:avLst/>
            <a:gdLst/>
            <a:ahLst/>
            <a:cxnLst/>
            <a:rect l="l" t="t" r="r" b="b"/>
            <a:pathLst>
              <a:path w="2404323" h="1556252">
                <a:moveTo>
                  <a:pt x="0" y="0"/>
                </a:moveTo>
                <a:lnTo>
                  <a:pt x="2404323" y="0"/>
                </a:lnTo>
                <a:lnTo>
                  <a:pt x="2404323" y="1556252"/>
                </a:lnTo>
                <a:lnTo>
                  <a:pt x="0" y="15562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09996" y="5595560"/>
            <a:ext cx="1456555" cy="1648365"/>
          </a:xfrm>
          <a:custGeom>
            <a:avLst/>
            <a:gdLst/>
            <a:ahLst/>
            <a:cxnLst/>
            <a:rect l="l" t="t" r="r" b="b"/>
            <a:pathLst>
              <a:path w="1456555" h="1648365">
                <a:moveTo>
                  <a:pt x="0" y="0"/>
                </a:moveTo>
                <a:lnTo>
                  <a:pt x="1456555" y="0"/>
                </a:lnTo>
                <a:lnTo>
                  <a:pt x="1456555" y="1648365"/>
                </a:lnTo>
                <a:lnTo>
                  <a:pt x="0" y="1648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640183" y="313054"/>
            <a:ext cx="18288000" cy="715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4399" b="1" spc="48">
                <a:solidFill>
                  <a:srgbClr val="D54BED"/>
                </a:solidFill>
                <a:latin typeface="Saira Bold"/>
                <a:ea typeface="Saira Bold"/>
                <a:cs typeface="Saira Bold"/>
                <a:sym typeface="Saira Bold"/>
              </a:rPr>
              <a:t>ESTUDIO DE GAMIFICACIÓN PARA MÉDICOS DE ECUADOR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2412" y="1449508"/>
            <a:ext cx="17680827" cy="345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El focusing, es una sensación global del cuerpo  la cual muestra cómo pausar la situación en marcha y crear un espacio para nuevas posibilidades de llevar adelante.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Se pretende que, a través de la gamificación, los médicos apliquen las técnicas de focusing y con esto puedan mejorar sus niveles de estrés. Medición con: Escala de estrés laboral de la OIT-OMS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endParaRPr lang="en-US" sz="2799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¿Cómo se une el focusing y la gamificación?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329169"/>
            <a:ext cx="5782244" cy="2957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Horario digital de actividades realizadas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Presión arterial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Ritmo cardíaco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Horas de sueño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Recompensas por aplicar la técnica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05936" y="6048179"/>
            <a:ext cx="10197303" cy="2957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2 grupos de médicos. Unos reciben solo charlas de focusing y otros implementan la gamificación.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Duración: 6 meses.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Objetivo: Reducir el estrés.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Conclusión: Diferencias significativas en niveles de estrés del grupo que dispone de la gamificación y del que no dispone.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98793" y="0"/>
            <a:ext cx="18949879" cy="10287000"/>
            <a:chOff x="0" y="0"/>
            <a:chExt cx="499091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0915" cy="2709333"/>
            </a:xfrm>
            <a:custGeom>
              <a:avLst/>
              <a:gdLst/>
              <a:ahLst/>
              <a:cxnLst/>
              <a:rect l="l" t="t" r="r" b="b"/>
              <a:pathLst>
                <a:path w="4990915" h="2709333">
                  <a:moveTo>
                    <a:pt x="11848" y="0"/>
                  </a:moveTo>
                  <a:lnTo>
                    <a:pt x="4979067" y="0"/>
                  </a:lnTo>
                  <a:cubicBezTo>
                    <a:pt x="4982209" y="0"/>
                    <a:pt x="4985223" y="1248"/>
                    <a:pt x="4987444" y="3470"/>
                  </a:cubicBezTo>
                  <a:cubicBezTo>
                    <a:pt x="4989666" y="5692"/>
                    <a:pt x="4990915" y="8706"/>
                    <a:pt x="4990915" y="11848"/>
                  </a:cubicBezTo>
                  <a:lnTo>
                    <a:pt x="4990915" y="2697485"/>
                  </a:lnTo>
                  <a:cubicBezTo>
                    <a:pt x="4990915" y="2704029"/>
                    <a:pt x="4985610" y="2709333"/>
                    <a:pt x="4979067" y="2709333"/>
                  </a:cubicBezTo>
                  <a:lnTo>
                    <a:pt x="11848" y="2709333"/>
                  </a:lnTo>
                  <a:cubicBezTo>
                    <a:pt x="5304" y="2709333"/>
                    <a:pt x="0" y="2704029"/>
                    <a:pt x="0" y="2697485"/>
                  </a:cubicBezTo>
                  <a:lnTo>
                    <a:pt x="0" y="11848"/>
                  </a:lnTo>
                  <a:cubicBezTo>
                    <a:pt x="0" y="5304"/>
                    <a:pt x="5304" y="0"/>
                    <a:pt x="11848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381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9091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370322"/>
            <a:ext cx="4184909" cy="4430525"/>
          </a:xfrm>
          <a:custGeom>
            <a:avLst/>
            <a:gdLst/>
            <a:ahLst/>
            <a:cxnLst/>
            <a:rect l="l" t="t" r="r" b="b"/>
            <a:pathLst>
              <a:path w="4184909" h="4430525">
                <a:moveTo>
                  <a:pt x="0" y="0"/>
                </a:moveTo>
                <a:lnTo>
                  <a:pt x="4184909" y="0"/>
                </a:lnTo>
                <a:lnTo>
                  <a:pt x="4184909" y="4430525"/>
                </a:lnTo>
                <a:lnTo>
                  <a:pt x="0" y="44305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r="5717"/>
          <a:stretch>
            <a:fillRect/>
          </a:stretch>
        </p:blipFill>
        <p:spPr>
          <a:xfrm>
            <a:off x="6516534" y="1028700"/>
            <a:ext cx="10742766" cy="511376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146" y="313054"/>
            <a:ext cx="18288000" cy="715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4399" b="1" spc="48">
                <a:solidFill>
                  <a:srgbClr val="D54BED"/>
                </a:solidFill>
                <a:latin typeface="Saira Bold"/>
                <a:ea typeface="Saira Bold"/>
                <a:cs typeface="Saira Bold"/>
                <a:sym typeface="Saira Bold"/>
              </a:rPr>
              <a:t>REALIDAD VIRTUAL-MUTUA UNIVERSAL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3587" y="6085319"/>
            <a:ext cx="17680827" cy="3948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Permite el tratamiento de los trastornos de estrés post-traumático causados por accidentes laborales y que pueden interferir en el trabajo cotidiano y calidad de vida de los trabajadores.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endParaRPr lang="en-US" sz="2799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Esta tecnología busca mejorar la eficacia de la terapia, acelerar el periodo de rehabilitación y reducir el periodo de baja laboral, para conseguir una normalización de la actividad y la calidad de vida de los trabajadores.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endParaRPr lang="en-US" sz="2799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Herramientas: Teléfono móvil o pantalla de TV, gafas de RV y sensores biométricos.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58654" y="-446263"/>
            <a:ext cx="9932467" cy="13396732"/>
            <a:chOff x="0" y="0"/>
            <a:chExt cx="2615958" cy="35283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5958" cy="3528358"/>
            </a:xfrm>
            <a:custGeom>
              <a:avLst/>
              <a:gdLst/>
              <a:ahLst/>
              <a:cxnLst/>
              <a:rect l="l" t="t" r="r" b="b"/>
              <a:pathLst>
                <a:path w="2615958" h="3528358">
                  <a:moveTo>
                    <a:pt x="22604" y="0"/>
                  </a:moveTo>
                  <a:lnTo>
                    <a:pt x="2593354" y="0"/>
                  </a:lnTo>
                  <a:cubicBezTo>
                    <a:pt x="2605838" y="0"/>
                    <a:pt x="2615958" y="10120"/>
                    <a:pt x="2615958" y="22604"/>
                  </a:cubicBezTo>
                  <a:lnTo>
                    <a:pt x="2615958" y="3505753"/>
                  </a:lnTo>
                  <a:cubicBezTo>
                    <a:pt x="2615958" y="3518237"/>
                    <a:pt x="2605838" y="3528358"/>
                    <a:pt x="2593354" y="3528358"/>
                  </a:cubicBezTo>
                  <a:lnTo>
                    <a:pt x="22604" y="3528358"/>
                  </a:lnTo>
                  <a:cubicBezTo>
                    <a:pt x="16609" y="3528358"/>
                    <a:pt x="10860" y="3525976"/>
                    <a:pt x="6621" y="3521737"/>
                  </a:cubicBezTo>
                  <a:cubicBezTo>
                    <a:pt x="2382" y="3517498"/>
                    <a:pt x="0" y="3511748"/>
                    <a:pt x="0" y="3505753"/>
                  </a:cubicBezTo>
                  <a:lnTo>
                    <a:pt x="0" y="22604"/>
                  </a:lnTo>
                  <a:cubicBezTo>
                    <a:pt x="0" y="10120"/>
                    <a:pt x="10120" y="0"/>
                    <a:pt x="22604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38100" cap="rnd">
              <a:gradFill>
                <a:gsLst>
                  <a:gs pos="0">
                    <a:srgbClr val="FFFFFF">
                      <a:alpha val="79000"/>
                    </a:srgbClr>
                  </a:gs>
                  <a:gs pos="50000">
                    <a:srgbClr val="929292">
                      <a:alpha val="79000"/>
                    </a:srgbClr>
                  </a:gs>
                  <a:gs pos="100000">
                    <a:srgbClr val="373535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615958" cy="3566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52354" y="1818251"/>
            <a:ext cx="7202167" cy="3325249"/>
            <a:chOff x="0" y="0"/>
            <a:chExt cx="2107176" cy="9728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7176" cy="972885"/>
            </a:xfrm>
            <a:custGeom>
              <a:avLst/>
              <a:gdLst/>
              <a:ahLst/>
              <a:cxnLst/>
              <a:rect l="l" t="t" r="r" b="b"/>
              <a:pathLst>
                <a:path w="2107176" h="972885">
                  <a:moveTo>
                    <a:pt x="31173" y="0"/>
                  </a:moveTo>
                  <a:lnTo>
                    <a:pt x="2076003" y="0"/>
                  </a:lnTo>
                  <a:cubicBezTo>
                    <a:pt x="2084270" y="0"/>
                    <a:pt x="2092199" y="3284"/>
                    <a:pt x="2098046" y="9130"/>
                  </a:cubicBezTo>
                  <a:cubicBezTo>
                    <a:pt x="2103892" y="14977"/>
                    <a:pt x="2107176" y="22906"/>
                    <a:pt x="2107176" y="31173"/>
                  </a:cubicBezTo>
                  <a:lnTo>
                    <a:pt x="2107176" y="941712"/>
                  </a:lnTo>
                  <a:cubicBezTo>
                    <a:pt x="2107176" y="958929"/>
                    <a:pt x="2093219" y="972885"/>
                    <a:pt x="2076003" y="972885"/>
                  </a:cubicBezTo>
                  <a:lnTo>
                    <a:pt x="31173" y="972885"/>
                  </a:lnTo>
                  <a:cubicBezTo>
                    <a:pt x="13957" y="972885"/>
                    <a:pt x="0" y="958929"/>
                    <a:pt x="0" y="941712"/>
                  </a:cubicBezTo>
                  <a:lnTo>
                    <a:pt x="0" y="31173"/>
                  </a:lnTo>
                  <a:cubicBezTo>
                    <a:pt x="0" y="13957"/>
                    <a:pt x="13957" y="0"/>
                    <a:pt x="31173" y="0"/>
                  </a:cubicBezTo>
                  <a:close/>
                </a:path>
              </a:pathLst>
            </a:custGeom>
            <a:blipFill>
              <a:blip r:embed="rId3"/>
              <a:stretch>
                <a:fillRect l="-1823" r="-1823"/>
              </a:stretch>
            </a:blipFill>
            <a:ln w="114300" cap="rnd">
              <a:gradFill>
                <a:gsLst>
                  <a:gs pos="0">
                    <a:srgbClr val="A93DBC">
                      <a:alpha val="100000"/>
                    </a:srgbClr>
                  </a:gs>
                  <a:gs pos="50000">
                    <a:srgbClr val="FA4372">
                      <a:alpha val="100000"/>
                    </a:srgbClr>
                  </a:gs>
                  <a:gs pos="100000">
                    <a:srgbClr val="08A6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sp>
        <p:nvSpPr>
          <p:cNvPr id="8" name="Freeform 8"/>
          <p:cNvSpPr/>
          <p:nvPr/>
        </p:nvSpPr>
        <p:spPr>
          <a:xfrm>
            <a:off x="847013" y="2256226"/>
            <a:ext cx="1340674" cy="872657"/>
          </a:xfrm>
          <a:custGeom>
            <a:avLst/>
            <a:gdLst/>
            <a:ahLst/>
            <a:cxnLst/>
            <a:rect l="l" t="t" r="r" b="b"/>
            <a:pathLst>
              <a:path w="1340674" h="872657">
                <a:moveTo>
                  <a:pt x="0" y="0"/>
                </a:moveTo>
                <a:lnTo>
                  <a:pt x="1340675" y="0"/>
                </a:lnTo>
                <a:lnTo>
                  <a:pt x="1340675" y="872657"/>
                </a:lnTo>
                <a:lnTo>
                  <a:pt x="0" y="872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7013" y="6298999"/>
            <a:ext cx="1340674" cy="872657"/>
          </a:xfrm>
          <a:custGeom>
            <a:avLst/>
            <a:gdLst/>
            <a:ahLst/>
            <a:cxnLst/>
            <a:rect l="l" t="t" r="r" b="b"/>
            <a:pathLst>
              <a:path w="1340674" h="872657">
                <a:moveTo>
                  <a:pt x="0" y="0"/>
                </a:moveTo>
                <a:lnTo>
                  <a:pt x="1340675" y="0"/>
                </a:lnTo>
                <a:lnTo>
                  <a:pt x="1340675" y="872657"/>
                </a:lnTo>
                <a:lnTo>
                  <a:pt x="0" y="872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437033"/>
            <a:ext cx="9484149" cy="111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4"/>
              </a:lnSpc>
            </a:pPr>
            <a:r>
              <a:rPr lang="en-US" sz="6926" b="1" spc="76">
                <a:solidFill>
                  <a:srgbClr val="D54BED"/>
                </a:solidFill>
                <a:latin typeface="Saira Bold"/>
                <a:ea typeface="Saira Bold"/>
                <a:cs typeface="Saira Bold"/>
                <a:sym typeface="Saira Bold"/>
              </a:rPr>
              <a:t>SERIOUS GAMES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02305" y="2080561"/>
            <a:ext cx="6999651" cy="359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6"/>
              </a:lnSpc>
            </a:pPr>
            <a:r>
              <a:rPr lang="en-US" sz="2276" b="1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UBIQUITOUS BIOFEEDBACK</a:t>
            </a:r>
          </a:p>
          <a:p>
            <a:pPr algn="just">
              <a:lnSpc>
                <a:spcPts val="3186"/>
              </a:lnSpc>
            </a:pPr>
            <a:endParaRPr lang="en-US" sz="2276" b="1">
              <a:solidFill>
                <a:srgbClr val="FFFFFF"/>
              </a:solidFill>
              <a:latin typeface="Saira Bold"/>
              <a:ea typeface="Saira Bold"/>
              <a:cs typeface="Saira Bold"/>
              <a:sym typeface="Saira Bold"/>
            </a:endParaRPr>
          </a:p>
          <a:p>
            <a:pPr algn="just">
              <a:lnSpc>
                <a:spcPts val="3186"/>
              </a:lnSpc>
            </a:pPr>
            <a:r>
              <a:rPr lang="en-US" sz="2276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Utiliza sensores para recopilar datos fisiológicos (como la tensión muscular o la frecuencia cardíaca) y presenta esta información al usuario de forma visual o auditiva, permitiéndole aprender a controlar sus respuestas corporales.</a:t>
            </a:r>
          </a:p>
          <a:p>
            <a:pPr algn="just">
              <a:lnSpc>
                <a:spcPts val="3186"/>
              </a:lnSpc>
            </a:pPr>
            <a:endParaRPr lang="en-US" sz="2276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  <a:p>
            <a:pPr marL="0" lvl="0" indent="0" algn="just">
              <a:lnSpc>
                <a:spcPts val="3186"/>
              </a:lnSpc>
              <a:spcBef>
                <a:spcPct val="0"/>
              </a:spcBef>
            </a:pPr>
            <a:endParaRPr lang="en-US" sz="2276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02305" y="6194692"/>
            <a:ext cx="6999651" cy="359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6"/>
              </a:lnSpc>
            </a:pPr>
            <a:r>
              <a:rPr lang="en-US" sz="2276" b="1">
                <a:solidFill>
                  <a:srgbClr val="FFFFFF"/>
                </a:solidFill>
                <a:latin typeface="Saira Bold"/>
                <a:ea typeface="Saira Bold"/>
                <a:cs typeface="Saira Bold"/>
                <a:sym typeface="Saira Bold"/>
              </a:rPr>
              <a:t>STIGMA-STOP</a:t>
            </a:r>
          </a:p>
          <a:p>
            <a:pPr algn="just">
              <a:lnSpc>
                <a:spcPts val="3186"/>
              </a:lnSpc>
            </a:pPr>
            <a:endParaRPr lang="en-US" sz="2276" b="1">
              <a:solidFill>
                <a:srgbClr val="FFFFFF"/>
              </a:solidFill>
              <a:latin typeface="Saira Bold"/>
              <a:ea typeface="Saira Bold"/>
              <a:cs typeface="Saira Bold"/>
              <a:sym typeface="Saira Bold"/>
            </a:endParaRPr>
          </a:p>
          <a:p>
            <a:pPr algn="just">
              <a:lnSpc>
                <a:spcPts val="3186"/>
              </a:lnSpc>
            </a:pPr>
            <a:r>
              <a:rPr lang="en-US" sz="2276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Muestra información sobre diferentes trastornos mentales. En él, los jugadores pueden interactuar con personajes que poseen características propias de diferentes alteraciones (como trastorno bipolar, esquizofrenia, depresión y agorafobia).</a:t>
            </a:r>
          </a:p>
          <a:p>
            <a:pPr algn="just">
              <a:lnSpc>
                <a:spcPts val="3186"/>
              </a:lnSpc>
            </a:pPr>
            <a:endParaRPr lang="en-US" sz="2276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  <a:p>
            <a:pPr marL="0" lvl="0" indent="0" algn="just">
              <a:lnSpc>
                <a:spcPts val="3186"/>
              </a:lnSpc>
              <a:spcBef>
                <a:spcPct val="0"/>
              </a:spcBef>
            </a:pPr>
            <a:endParaRPr lang="en-US" sz="2276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0552354" y="5670817"/>
            <a:ext cx="7202167" cy="3978040"/>
            <a:chOff x="0" y="0"/>
            <a:chExt cx="2107176" cy="11638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07176" cy="1163876"/>
            </a:xfrm>
            <a:custGeom>
              <a:avLst/>
              <a:gdLst/>
              <a:ahLst/>
              <a:cxnLst/>
              <a:rect l="l" t="t" r="r" b="b"/>
              <a:pathLst>
                <a:path w="2107176" h="1163876">
                  <a:moveTo>
                    <a:pt x="31173" y="0"/>
                  </a:moveTo>
                  <a:lnTo>
                    <a:pt x="2076003" y="0"/>
                  </a:lnTo>
                  <a:cubicBezTo>
                    <a:pt x="2084270" y="0"/>
                    <a:pt x="2092199" y="3284"/>
                    <a:pt x="2098046" y="9130"/>
                  </a:cubicBezTo>
                  <a:cubicBezTo>
                    <a:pt x="2103892" y="14977"/>
                    <a:pt x="2107176" y="22906"/>
                    <a:pt x="2107176" y="31173"/>
                  </a:cubicBezTo>
                  <a:lnTo>
                    <a:pt x="2107176" y="1132703"/>
                  </a:lnTo>
                  <a:cubicBezTo>
                    <a:pt x="2107176" y="1149919"/>
                    <a:pt x="2093219" y="1163876"/>
                    <a:pt x="2076003" y="1163876"/>
                  </a:cubicBezTo>
                  <a:lnTo>
                    <a:pt x="31173" y="1163876"/>
                  </a:lnTo>
                  <a:cubicBezTo>
                    <a:pt x="13957" y="1163876"/>
                    <a:pt x="0" y="1149919"/>
                    <a:pt x="0" y="1132703"/>
                  </a:cubicBezTo>
                  <a:lnTo>
                    <a:pt x="0" y="31173"/>
                  </a:lnTo>
                  <a:cubicBezTo>
                    <a:pt x="0" y="13957"/>
                    <a:pt x="13957" y="0"/>
                    <a:pt x="31173" y="0"/>
                  </a:cubicBezTo>
                  <a:close/>
                </a:path>
              </a:pathLst>
            </a:custGeom>
            <a:blipFill>
              <a:blip r:embed="rId6"/>
              <a:stretch>
                <a:fillRect t="-240" b="-240"/>
              </a:stretch>
            </a:blipFill>
            <a:ln w="114300" cap="rnd">
              <a:gradFill>
                <a:gsLst>
                  <a:gs pos="0">
                    <a:srgbClr val="A93DBC">
                      <a:alpha val="100000"/>
                    </a:srgbClr>
                  </a:gs>
                  <a:gs pos="50000">
                    <a:srgbClr val="FA4372">
                      <a:alpha val="100000"/>
                    </a:srgbClr>
                  </a:gs>
                  <a:gs pos="100000">
                    <a:srgbClr val="08A6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45052" y="3625715"/>
            <a:ext cx="7217317" cy="5632585"/>
            <a:chOff x="0" y="0"/>
            <a:chExt cx="1900857" cy="14834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0857" cy="1483479"/>
            </a:xfrm>
            <a:custGeom>
              <a:avLst/>
              <a:gdLst/>
              <a:ahLst/>
              <a:cxnLst/>
              <a:rect l="l" t="t" r="r" b="b"/>
              <a:pathLst>
                <a:path w="1900857" h="1483479">
                  <a:moveTo>
                    <a:pt x="31108" y="0"/>
                  </a:moveTo>
                  <a:lnTo>
                    <a:pt x="1869749" y="0"/>
                  </a:lnTo>
                  <a:cubicBezTo>
                    <a:pt x="1878000" y="0"/>
                    <a:pt x="1885912" y="3277"/>
                    <a:pt x="1891746" y="9111"/>
                  </a:cubicBezTo>
                  <a:cubicBezTo>
                    <a:pt x="1897580" y="14945"/>
                    <a:pt x="1900857" y="22858"/>
                    <a:pt x="1900857" y="31108"/>
                  </a:cubicBezTo>
                  <a:lnTo>
                    <a:pt x="1900857" y="1452371"/>
                  </a:lnTo>
                  <a:cubicBezTo>
                    <a:pt x="1900857" y="1460622"/>
                    <a:pt x="1897580" y="1468534"/>
                    <a:pt x="1891746" y="1474368"/>
                  </a:cubicBezTo>
                  <a:cubicBezTo>
                    <a:pt x="1885912" y="1480202"/>
                    <a:pt x="1878000" y="1483479"/>
                    <a:pt x="1869749" y="1483479"/>
                  </a:cubicBezTo>
                  <a:lnTo>
                    <a:pt x="31108" y="1483479"/>
                  </a:lnTo>
                  <a:cubicBezTo>
                    <a:pt x="13927" y="1483479"/>
                    <a:pt x="0" y="1469552"/>
                    <a:pt x="0" y="1452371"/>
                  </a:cubicBezTo>
                  <a:lnTo>
                    <a:pt x="0" y="31108"/>
                  </a:lnTo>
                  <a:cubicBezTo>
                    <a:pt x="0" y="22858"/>
                    <a:pt x="3277" y="14945"/>
                    <a:pt x="9111" y="9111"/>
                  </a:cubicBezTo>
                  <a:cubicBezTo>
                    <a:pt x="14945" y="3277"/>
                    <a:pt x="22858" y="0"/>
                    <a:pt x="31108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762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00857" cy="1521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25631" y="3625715"/>
            <a:ext cx="7217317" cy="5632585"/>
            <a:chOff x="0" y="0"/>
            <a:chExt cx="1900857" cy="14834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0857" cy="1483479"/>
            </a:xfrm>
            <a:custGeom>
              <a:avLst/>
              <a:gdLst/>
              <a:ahLst/>
              <a:cxnLst/>
              <a:rect l="l" t="t" r="r" b="b"/>
              <a:pathLst>
                <a:path w="1900857" h="1483479">
                  <a:moveTo>
                    <a:pt x="31108" y="0"/>
                  </a:moveTo>
                  <a:lnTo>
                    <a:pt x="1869749" y="0"/>
                  </a:lnTo>
                  <a:cubicBezTo>
                    <a:pt x="1878000" y="0"/>
                    <a:pt x="1885912" y="3277"/>
                    <a:pt x="1891746" y="9111"/>
                  </a:cubicBezTo>
                  <a:cubicBezTo>
                    <a:pt x="1897580" y="14945"/>
                    <a:pt x="1900857" y="22858"/>
                    <a:pt x="1900857" y="31108"/>
                  </a:cubicBezTo>
                  <a:lnTo>
                    <a:pt x="1900857" y="1452371"/>
                  </a:lnTo>
                  <a:cubicBezTo>
                    <a:pt x="1900857" y="1460622"/>
                    <a:pt x="1897580" y="1468534"/>
                    <a:pt x="1891746" y="1474368"/>
                  </a:cubicBezTo>
                  <a:cubicBezTo>
                    <a:pt x="1885912" y="1480202"/>
                    <a:pt x="1878000" y="1483479"/>
                    <a:pt x="1869749" y="1483479"/>
                  </a:cubicBezTo>
                  <a:lnTo>
                    <a:pt x="31108" y="1483479"/>
                  </a:lnTo>
                  <a:cubicBezTo>
                    <a:pt x="13927" y="1483479"/>
                    <a:pt x="0" y="1469552"/>
                    <a:pt x="0" y="1452371"/>
                  </a:cubicBezTo>
                  <a:lnTo>
                    <a:pt x="0" y="31108"/>
                  </a:lnTo>
                  <a:cubicBezTo>
                    <a:pt x="0" y="22858"/>
                    <a:pt x="3277" y="14945"/>
                    <a:pt x="9111" y="9111"/>
                  </a:cubicBezTo>
                  <a:cubicBezTo>
                    <a:pt x="14945" y="3277"/>
                    <a:pt x="22858" y="0"/>
                    <a:pt x="31108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762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00857" cy="1521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59266" y="3200842"/>
            <a:ext cx="5709299" cy="790167"/>
            <a:chOff x="0" y="0"/>
            <a:chExt cx="1503684" cy="2081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03684" cy="208110"/>
            </a:xfrm>
            <a:custGeom>
              <a:avLst/>
              <a:gdLst/>
              <a:ahLst/>
              <a:cxnLst/>
              <a:rect l="l" t="t" r="r" b="b"/>
              <a:pathLst>
                <a:path w="1503684" h="208110">
                  <a:moveTo>
                    <a:pt x="70513" y="0"/>
                  </a:moveTo>
                  <a:lnTo>
                    <a:pt x="1433171" y="0"/>
                  </a:lnTo>
                  <a:cubicBezTo>
                    <a:pt x="1472114" y="0"/>
                    <a:pt x="1503684" y="31570"/>
                    <a:pt x="1503684" y="70513"/>
                  </a:cubicBezTo>
                  <a:lnTo>
                    <a:pt x="1503684" y="137597"/>
                  </a:lnTo>
                  <a:cubicBezTo>
                    <a:pt x="1503684" y="156298"/>
                    <a:pt x="1496255" y="174233"/>
                    <a:pt x="1483031" y="187457"/>
                  </a:cubicBezTo>
                  <a:cubicBezTo>
                    <a:pt x="1469807" y="200681"/>
                    <a:pt x="1451872" y="208110"/>
                    <a:pt x="1433171" y="208110"/>
                  </a:cubicBezTo>
                  <a:lnTo>
                    <a:pt x="70513" y="208110"/>
                  </a:lnTo>
                  <a:cubicBezTo>
                    <a:pt x="51812" y="208110"/>
                    <a:pt x="33877" y="200681"/>
                    <a:pt x="20653" y="187457"/>
                  </a:cubicBezTo>
                  <a:cubicBezTo>
                    <a:pt x="7429" y="174233"/>
                    <a:pt x="0" y="156298"/>
                    <a:pt x="0" y="137597"/>
                  </a:cubicBezTo>
                  <a:lnTo>
                    <a:pt x="0" y="70513"/>
                  </a:lnTo>
                  <a:cubicBezTo>
                    <a:pt x="0" y="51812"/>
                    <a:pt x="7429" y="33877"/>
                    <a:pt x="20653" y="20653"/>
                  </a:cubicBezTo>
                  <a:cubicBezTo>
                    <a:pt x="33877" y="7429"/>
                    <a:pt x="51812" y="0"/>
                    <a:pt x="7051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93DBC">
                    <a:alpha val="100000"/>
                  </a:srgbClr>
                </a:gs>
                <a:gs pos="50000">
                  <a:srgbClr val="FA4372">
                    <a:alpha val="100000"/>
                  </a:srgbClr>
                </a:gs>
                <a:gs pos="100000">
                  <a:srgbClr val="08A6FF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503684" cy="255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FFFFFF"/>
                  </a:solidFill>
                  <a:latin typeface="Saira"/>
                  <a:ea typeface="Saira"/>
                  <a:cs typeface="Saira"/>
                  <a:sym typeface="Saira"/>
                </a:rPr>
                <a:t>ApprevenirT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39845" y="3200842"/>
            <a:ext cx="5709299" cy="790167"/>
            <a:chOff x="0" y="0"/>
            <a:chExt cx="1503684" cy="2081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03684" cy="208110"/>
            </a:xfrm>
            <a:custGeom>
              <a:avLst/>
              <a:gdLst/>
              <a:ahLst/>
              <a:cxnLst/>
              <a:rect l="l" t="t" r="r" b="b"/>
              <a:pathLst>
                <a:path w="1503684" h="208110">
                  <a:moveTo>
                    <a:pt x="70513" y="0"/>
                  </a:moveTo>
                  <a:lnTo>
                    <a:pt x="1433171" y="0"/>
                  </a:lnTo>
                  <a:cubicBezTo>
                    <a:pt x="1472114" y="0"/>
                    <a:pt x="1503684" y="31570"/>
                    <a:pt x="1503684" y="70513"/>
                  </a:cubicBezTo>
                  <a:lnTo>
                    <a:pt x="1503684" y="137597"/>
                  </a:lnTo>
                  <a:cubicBezTo>
                    <a:pt x="1503684" y="156298"/>
                    <a:pt x="1496255" y="174233"/>
                    <a:pt x="1483031" y="187457"/>
                  </a:cubicBezTo>
                  <a:cubicBezTo>
                    <a:pt x="1469807" y="200681"/>
                    <a:pt x="1451872" y="208110"/>
                    <a:pt x="1433171" y="208110"/>
                  </a:cubicBezTo>
                  <a:lnTo>
                    <a:pt x="70513" y="208110"/>
                  </a:lnTo>
                  <a:cubicBezTo>
                    <a:pt x="51812" y="208110"/>
                    <a:pt x="33877" y="200681"/>
                    <a:pt x="20653" y="187457"/>
                  </a:cubicBezTo>
                  <a:cubicBezTo>
                    <a:pt x="7429" y="174233"/>
                    <a:pt x="0" y="156298"/>
                    <a:pt x="0" y="137597"/>
                  </a:cubicBezTo>
                  <a:lnTo>
                    <a:pt x="0" y="70513"/>
                  </a:lnTo>
                  <a:cubicBezTo>
                    <a:pt x="0" y="51812"/>
                    <a:pt x="7429" y="33877"/>
                    <a:pt x="20653" y="20653"/>
                  </a:cubicBezTo>
                  <a:cubicBezTo>
                    <a:pt x="33877" y="7429"/>
                    <a:pt x="51812" y="0"/>
                    <a:pt x="7051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93DBC">
                    <a:alpha val="100000"/>
                  </a:srgbClr>
                </a:gs>
                <a:gs pos="50000">
                  <a:srgbClr val="FA4372">
                    <a:alpha val="100000"/>
                  </a:srgbClr>
                </a:gs>
                <a:gs pos="100000">
                  <a:srgbClr val="08A6FF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503684" cy="255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FFFFFF"/>
                  </a:solidFill>
                  <a:latin typeface="Saira"/>
                  <a:ea typeface="Saira"/>
                  <a:cs typeface="Saira"/>
                  <a:sym typeface="Saira"/>
                </a:rPr>
                <a:t>MINISPIN-VR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370325" y="4251154"/>
            <a:ext cx="1766771" cy="1121900"/>
          </a:xfrm>
          <a:custGeom>
            <a:avLst/>
            <a:gdLst/>
            <a:ahLst/>
            <a:cxnLst/>
            <a:rect l="l" t="t" r="r" b="b"/>
            <a:pathLst>
              <a:path w="1766771" h="1121900">
                <a:moveTo>
                  <a:pt x="0" y="0"/>
                </a:moveTo>
                <a:lnTo>
                  <a:pt x="1766771" y="0"/>
                </a:lnTo>
                <a:lnTo>
                  <a:pt x="1766771" y="1121900"/>
                </a:lnTo>
                <a:lnTo>
                  <a:pt x="0" y="1121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117854" y="4203526"/>
            <a:ext cx="1953282" cy="1169527"/>
          </a:xfrm>
          <a:custGeom>
            <a:avLst/>
            <a:gdLst/>
            <a:ahLst/>
            <a:cxnLst/>
            <a:rect l="l" t="t" r="r" b="b"/>
            <a:pathLst>
              <a:path w="1953282" h="1169527">
                <a:moveTo>
                  <a:pt x="0" y="0"/>
                </a:moveTo>
                <a:lnTo>
                  <a:pt x="1953281" y="0"/>
                </a:lnTo>
                <a:lnTo>
                  <a:pt x="1953281" y="1169528"/>
                </a:lnTo>
                <a:lnTo>
                  <a:pt x="0" y="1169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726924" y="186657"/>
            <a:ext cx="12834152" cy="258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6"/>
              </a:lnSpc>
            </a:pPr>
            <a:r>
              <a:rPr lang="en-US" sz="7912" b="1" spc="87">
                <a:solidFill>
                  <a:srgbClr val="D54BED"/>
                </a:solidFill>
                <a:latin typeface="Saira Bold"/>
                <a:ea typeface="Saira Bold"/>
                <a:cs typeface="Saira Bold"/>
                <a:sym typeface="Saira Bold"/>
              </a:rPr>
              <a:t>OTRAS </a:t>
            </a:r>
          </a:p>
          <a:p>
            <a:pPr algn="ctr">
              <a:lnSpc>
                <a:spcPts val="10286"/>
              </a:lnSpc>
            </a:pPr>
            <a:r>
              <a:rPr lang="en-US" sz="7912" b="1" spc="87">
                <a:solidFill>
                  <a:srgbClr val="D54BED"/>
                </a:solidFill>
                <a:latin typeface="Saira Bold"/>
                <a:ea typeface="Saira Bold"/>
                <a:cs typeface="Saira Bold"/>
                <a:sym typeface="Saira Bold"/>
              </a:rPr>
              <a:t>E-HERRAMIENTAS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62096" y="7328099"/>
            <a:ext cx="5906469" cy="159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86"/>
              </a:lnSpc>
              <a:spcBef>
                <a:spcPct val="0"/>
              </a:spcBef>
            </a:pPr>
            <a:r>
              <a:rPr lang="en-US" sz="2276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Incluye mensajes audiovisuales claros y breves que muestran las prácticas seguras más correctas de los distintos sectores productivos y puestos.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71927" y="5756809"/>
            <a:ext cx="6245136" cy="319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86"/>
              </a:lnSpc>
              <a:spcBef>
                <a:spcPct val="0"/>
              </a:spcBef>
            </a:pPr>
            <a:r>
              <a:rPr lang="en-US" sz="2276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Consiste en la r</a:t>
            </a:r>
            <a:r>
              <a:rPr lang="en-US" sz="2276" u="none" strike="noStrike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ealización de un test de ansiedad en realidad virtual que, a través de un cuestionario de tres preguntas, ayuda a identificar el nivel de ansiedad en cada puesta en escena simulada.</a:t>
            </a:r>
          </a:p>
          <a:p>
            <a:pPr marL="0" lvl="0" indent="0" algn="just">
              <a:lnSpc>
                <a:spcPts val="3186"/>
              </a:lnSpc>
              <a:spcBef>
                <a:spcPct val="0"/>
              </a:spcBef>
            </a:pPr>
            <a:endParaRPr lang="en-US" sz="2276" u="none" strike="noStrike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  <a:p>
            <a:pPr marL="0" lvl="0" indent="0" algn="just">
              <a:lnSpc>
                <a:spcPts val="3186"/>
              </a:lnSpc>
              <a:spcBef>
                <a:spcPct val="0"/>
              </a:spcBef>
            </a:pPr>
            <a:r>
              <a:rPr lang="en-US" sz="2276" u="none" strike="noStrike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Ej. Pilotos de las Fuerzas Armadas Canadienses - trastorno estrés postraumático 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60681" y="5756809"/>
            <a:ext cx="5906469" cy="1189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86"/>
              </a:lnSpc>
              <a:spcBef>
                <a:spcPct val="0"/>
              </a:spcBef>
            </a:pPr>
            <a:r>
              <a:rPr lang="en-US" sz="2276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C</a:t>
            </a:r>
            <a:r>
              <a:rPr lang="en-US" sz="2276" u="none" strike="noStrike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ontenidos multimedia e imágenes dinámicas, da acceso a conocimientos y pautas útiles para la PRL.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04185" y="1727478"/>
            <a:ext cx="10455115" cy="7317389"/>
            <a:chOff x="0" y="0"/>
            <a:chExt cx="2753611" cy="19272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53611" cy="1927214"/>
            </a:xfrm>
            <a:custGeom>
              <a:avLst/>
              <a:gdLst/>
              <a:ahLst/>
              <a:cxnLst/>
              <a:rect l="l" t="t" r="r" b="b"/>
              <a:pathLst>
                <a:path w="2753611" h="1927214">
                  <a:moveTo>
                    <a:pt x="21474" y="0"/>
                  </a:moveTo>
                  <a:lnTo>
                    <a:pt x="2732136" y="0"/>
                  </a:lnTo>
                  <a:cubicBezTo>
                    <a:pt x="2737832" y="0"/>
                    <a:pt x="2743294" y="2262"/>
                    <a:pt x="2747321" y="6290"/>
                  </a:cubicBezTo>
                  <a:cubicBezTo>
                    <a:pt x="2751348" y="10317"/>
                    <a:pt x="2753611" y="15779"/>
                    <a:pt x="2753611" y="21474"/>
                  </a:cubicBezTo>
                  <a:lnTo>
                    <a:pt x="2753611" y="1905739"/>
                  </a:lnTo>
                  <a:cubicBezTo>
                    <a:pt x="2753611" y="1917599"/>
                    <a:pt x="2743996" y="1927214"/>
                    <a:pt x="2732136" y="1927214"/>
                  </a:cubicBezTo>
                  <a:lnTo>
                    <a:pt x="21474" y="1927214"/>
                  </a:lnTo>
                  <a:cubicBezTo>
                    <a:pt x="9614" y="1927214"/>
                    <a:pt x="0" y="1917599"/>
                    <a:pt x="0" y="1905739"/>
                  </a:cubicBezTo>
                  <a:lnTo>
                    <a:pt x="0" y="21474"/>
                  </a:lnTo>
                  <a:cubicBezTo>
                    <a:pt x="0" y="9614"/>
                    <a:pt x="9614" y="0"/>
                    <a:pt x="21474" y="0"/>
                  </a:cubicBez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  <a:ln w="76200" cap="rnd">
              <a:gradFill>
                <a:gsLst>
                  <a:gs pos="0">
                    <a:srgbClr val="A93DBC">
                      <a:alpha val="79000"/>
                    </a:srgbClr>
                  </a:gs>
                  <a:gs pos="50000">
                    <a:srgbClr val="FA4372">
                      <a:alpha val="79000"/>
                    </a:srgbClr>
                  </a:gs>
                  <a:gs pos="100000">
                    <a:srgbClr val="08A6FF">
                      <a:alpha val="79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53611" cy="1965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03016" y="1028700"/>
            <a:ext cx="6699997" cy="8764082"/>
            <a:chOff x="0" y="0"/>
            <a:chExt cx="1476036" cy="19307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76036" cy="1930762"/>
            </a:xfrm>
            <a:custGeom>
              <a:avLst/>
              <a:gdLst/>
              <a:ahLst/>
              <a:cxnLst/>
              <a:rect l="l" t="t" r="r" b="b"/>
              <a:pathLst>
                <a:path w="1476036" h="1930762">
                  <a:moveTo>
                    <a:pt x="33510" y="0"/>
                  </a:moveTo>
                  <a:lnTo>
                    <a:pt x="1442526" y="0"/>
                  </a:lnTo>
                  <a:cubicBezTo>
                    <a:pt x="1461033" y="0"/>
                    <a:pt x="1476036" y="15003"/>
                    <a:pt x="1476036" y="33510"/>
                  </a:cubicBezTo>
                  <a:lnTo>
                    <a:pt x="1476036" y="1897252"/>
                  </a:lnTo>
                  <a:cubicBezTo>
                    <a:pt x="1476036" y="1906139"/>
                    <a:pt x="1472505" y="1914663"/>
                    <a:pt x="1466221" y="1920947"/>
                  </a:cubicBezTo>
                  <a:cubicBezTo>
                    <a:pt x="1459936" y="1927231"/>
                    <a:pt x="1451413" y="1930762"/>
                    <a:pt x="1442526" y="1930762"/>
                  </a:cubicBezTo>
                  <a:lnTo>
                    <a:pt x="33510" y="1930762"/>
                  </a:lnTo>
                  <a:cubicBezTo>
                    <a:pt x="24622" y="1930762"/>
                    <a:pt x="16099" y="1927231"/>
                    <a:pt x="9815" y="1920947"/>
                  </a:cubicBezTo>
                  <a:cubicBezTo>
                    <a:pt x="3530" y="1914663"/>
                    <a:pt x="0" y="1906139"/>
                    <a:pt x="0" y="1897252"/>
                  </a:cubicBezTo>
                  <a:lnTo>
                    <a:pt x="0" y="33510"/>
                  </a:lnTo>
                  <a:cubicBezTo>
                    <a:pt x="0" y="24622"/>
                    <a:pt x="3530" y="16099"/>
                    <a:pt x="9815" y="9815"/>
                  </a:cubicBezTo>
                  <a:cubicBezTo>
                    <a:pt x="16099" y="3530"/>
                    <a:pt x="24622" y="0"/>
                    <a:pt x="33510" y="0"/>
                  </a:cubicBezTo>
                  <a:close/>
                </a:path>
              </a:pathLst>
            </a:custGeom>
            <a:blipFill>
              <a:blip r:embed="rId3"/>
              <a:stretch>
                <a:fillRect l="-89426" r="-89426"/>
              </a:stretch>
            </a:blipFill>
            <a:ln w="95250" cap="rnd">
              <a:gradFill>
                <a:gsLst>
                  <a:gs pos="0">
                    <a:srgbClr val="A93DBC">
                      <a:alpha val="100000"/>
                    </a:srgbClr>
                  </a:gs>
                  <a:gs pos="50000">
                    <a:srgbClr val="FA4372">
                      <a:alpha val="100000"/>
                    </a:srgbClr>
                  </a:gs>
                  <a:gs pos="100000">
                    <a:srgbClr val="08A6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6788256" y="3994059"/>
            <a:ext cx="1029515" cy="10295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93DBC">
                    <a:alpha val="100000"/>
                  </a:srgbClr>
                </a:gs>
                <a:gs pos="50000">
                  <a:srgbClr val="FA4372">
                    <a:alpha val="100000"/>
                  </a:srgbClr>
                </a:gs>
                <a:gs pos="100000">
                  <a:srgbClr val="08A6FF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u="none" strike="noStrike">
                  <a:solidFill>
                    <a:srgbClr val="000000"/>
                  </a:solidFill>
                  <a:latin typeface="Saira Bold"/>
                  <a:ea typeface="Saira Bold"/>
                  <a:cs typeface="Saira Bold"/>
                  <a:sym typeface="Saira Bold"/>
                </a:rPr>
                <a:t>01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788256" y="5665307"/>
            <a:ext cx="1029515" cy="102951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93DBC">
                    <a:alpha val="100000"/>
                  </a:srgbClr>
                </a:gs>
                <a:gs pos="50000">
                  <a:srgbClr val="FA4372">
                    <a:alpha val="100000"/>
                  </a:srgbClr>
                </a:gs>
                <a:gs pos="100000">
                  <a:srgbClr val="08A6FF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000000"/>
                  </a:solidFill>
                  <a:latin typeface="Saira Bold"/>
                  <a:ea typeface="Saira Bold"/>
                  <a:cs typeface="Saira Bold"/>
                  <a:sym typeface="Saira Bold"/>
                </a:rPr>
                <a:t>02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88256" y="7336555"/>
            <a:ext cx="1029515" cy="102951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93DBC">
                    <a:alpha val="100000"/>
                  </a:srgbClr>
                </a:gs>
                <a:gs pos="50000">
                  <a:srgbClr val="FA4372">
                    <a:alpha val="100000"/>
                  </a:srgbClr>
                </a:gs>
                <a:gs pos="100000">
                  <a:srgbClr val="08A6FF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>
                  <a:solidFill>
                    <a:srgbClr val="000000"/>
                  </a:solidFill>
                  <a:latin typeface="Saira Bold"/>
                  <a:ea typeface="Saira Bold"/>
                  <a:cs typeface="Saira Bold"/>
                  <a:sym typeface="Saira Bold"/>
                </a:rPr>
                <a:t>03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597570" y="2128282"/>
            <a:ext cx="8480488" cy="97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52"/>
              </a:lnSpc>
            </a:pPr>
            <a:r>
              <a:rPr lang="en-US" sz="6040" b="1" spc="66">
                <a:solidFill>
                  <a:srgbClr val="D54BED"/>
                </a:solidFill>
                <a:latin typeface="Saira Bold"/>
                <a:ea typeface="Saira Bold"/>
                <a:cs typeface="Saira Bold"/>
                <a:sym typeface="Saira Bold"/>
              </a:rPr>
              <a:t>LA OCA PREVENTIVA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46700" y="3833617"/>
            <a:ext cx="8031358" cy="1189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86"/>
              </a:lnSpc>
              <a:spcBef>
                <a:spcPct val="0"/>
              </a:spcBef>
            </a:pPr>
            <a:r>
              <a:rPr lang="en-US" sz="2276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J</a:t>
            </a:r>
            <a:r>
              <a:rPr lang="en-US" sz="2276" u="none" strike="noStrike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uego de mesa educativo, basado en el clásico juego de la oca, que sirve para aprender sobre prevención de riesgos laborales en el sector de la construcción.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46700" y="5761299"/>
            <a:ext cx="8031358" cy="78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86"/>
              </a:lnSpc>
              <a:spcBef>
                <a:spcPct val="0"/>
              </a:spcBef>
            </a:pPr>
            <a:r>
              <a:rPr lang="en-US" sz="2276" u="none" strike="noStrike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Los jugadores avanzan por casillas temáticas respondiendo preguntas sobre riesgos y medidas de seguridad en obras.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46700" y="7288930"/>
            <a:ext cx="8031358" cy="239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6"/>
              </a:lnSpc>
              <a:spcBef>
                <a:spcPct val="0"/>
              </a:spcBef>
            </a:pPr>
            <a:r>
              <a:rPr lang="en-US" sz="2276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S</a:t>
            </a:r>
            <a:r>
              <a:rPr lang="en-US" sz="2276" u="none" strike="noStrike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ensibilizar y formar a trabajadores, empresarios y formadores sobre los riesgos laborales de manera lúdica e interactiva. </a:t>
            </a:r>
          </a:p>
          <a:p>
            <a:pPr marL="0" lvl="0" indent="0" algn="just">
              <a:lnSpc>
                <a:spcPts val="3186"/>
              </a:lnSpc>
              <a:spcBef>
                <a:spcPct val="0"/>
              </a:spcBef>
            </a:pPr>
            <a:endParaRPr lang="en-US" sz="2276" u="none" strike="noStrike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  <a:p>
            <a:pPr marL="0" lvl="0" indent="0" algn="just">
              <a:lnSpc>
                <a:spcPts val="3186"/>
              </a:lnSpc>
              <a:spcBef>
                <a:spcPct val="0"/>
              </a:spcBef>
            </a:pPr>
            <a:endParaRPr lang="en-US" sz="2276" u="none" strike="noStrike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  <a:p>
            <a:pPr marL="0" lvl="0" indent="0" algn="just">
              <a:lnSpc>
                <a:spcPts val="3186"/>
              </a:lnSpc>
              <a:spcBef>
                <a:spcPct val="0"/>
              </a:spcBef>
            </a:pPr>
            <a:endParaRPr lang="en-US" sz="2276" u="none" strike="noStrike">
              <a:solidFill>
                <a:srgbClr val="FFFFFF"/>
              </a:solidFill>
              <a:latin typeface="Saira"/>
              <a:ea typeface="Saira"/>
              <a:cs typeface="Saira"/>
              <a:sym typeface="Sai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856</Words>
  <Application>Microsoft Office PowerPoint</Application>
  <PresentationFormat>Personalizado</PresentationFormat>
  <Paragraphs>92</Paragraphs>
  <Slides>13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Saira</vt:lpstr>
      <vt:lpstr>Saira Bold</vt:lpstr>
      <vt:lpstr>Calibri</vt:lpstr>
      <vt:lpstr>Open Sans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Gamificación</dc:title>
  <cp:lastModifiedBy>ana hueso moral</cp:lastModifiedBy>
  <cp:revision>2</cp:revision>
  <dcterms:created xsi:type="dcterms:W3CDTF">2006-08-16T00:00:00Z</dcterms:created>
  <dcterms:modified xsi:type="dcterms:W3CDTF">2025-11-18T17:43:33Z</dcterms:modified>
  <dc:identifier>DAG497istZI</dc:identifier>
</cp:coreProperties>
</file>