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9" r:id="rId4"/>
    <p:sldId id="280" r:id="rId5"/>
    <p:sldId id="281" r:id="rId6"/>
    <p:sldId id="283" r:id="rId7"/>
    <p:sldId id="282" r:id="rId8"/>
    <p:sldId id="271" r:id="rId9"/>
    <p:sldId id="267" r:id="rId10"/>
    <p:sldId id="259" r:id="rId11"/>
    <p:sldId id="265" r:id="rId12"/>
    <p:sldId id="284" r:id="rId13"/>
    <p:sldId id="257" r:id="rId14"/>
    <p:sldId id="258" r:id="rId15"/>
    <p:sldId id="275" r:id="rId16"/>
    <p:sldId id="276" r:id="rId17"/>
    <p:sldId id="277" r:id="rId18"/>
    <p:sldId id="273" r:id="rId19"/>
    <p:sldId id="278" r:id="rId20"/>
  </p:sldIdLst>
  <p:sldSz cx="18288000" cy="10287000"/>
  <p:notesSz cx="6858000" cy="9144000"/>
  <p:embeddedFontLst>
    <p:embeddedFont>
      <p:font typeface="Abadi MT Condensed Light" panose="020B0306030101010103" pitchFamily="34" charset="77"/>
      <p:regular r:id="rId22"/>
    </p:embeddedFont>
    <p:embeddedFont>
      <p:font typeface="Anantason Condensed" pitchFamily="2" charset="-34"/>
      <p:regular r:id="rId23"/>
    </p:embeddedFont>
    <p:embeddedFont>
      <p:font typeface="Anantason Condensed Bold" pitchFamily="2" charset="-34"/>
      <p:regular r:id="rId24"/>
      <p:bold r:id="rId25"/>
    </p:embeddedFont>
    <p:embeddedFont>
      <p:font typeface="Aptos" panose="020B0004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ovelo" panose="02000000000000000000" pitchFamily="2" charset="0"/>
      <p:regular r:id="rId34"/>
      <p:bold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 autoAdjust="0"/>
    <p:restoredTop sz="90978" autoAdjust="0"/>
  </p:normalViewPr>
  <p:slideViewPr>
    <p:cSldViewPr>
      <p:cViewPr varScale="1">
        <p:scale>
          <a:sx n="76" d="100"/>
          <a:sy n="76" d="100"/>
        </p:scale>
        <p:origin x="77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68586-E177-1A41-99D0-EBE2EC73E4C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E4DBA30-7298-414E-B16C-F3EF9870DC9F}">
      <dgm:prSet custT="1"/>
      <dgm:spPr/>
      <dgm:t>
        <a:bodyPr/>
        <a:lstStyle/>
        <a:p>
          <a:pPr algn="ctr"/>
          <a:r>
            <a:rPr lang="en-US" sz="3600" b="1" dirty="0" err="1"/>
            <a:t>Orientación</a:t>
          </a:r>
          <a:r>
            <a:rPr lang="en-US" sz="3600" b="1" dirty="0"/>
            <a:t> a la </a:t>
          </a:r>
          <a:r>
            <a:rPr lang="en-US" sz="3600" b="1" dirty="0" err="1"/>
            <a:t>eficacia</a:t>
          </a:r>
          <a:r>
            <a:rPr lang="en-US" sz="3600" b="1" dirty="0"/>
            <a:t> y </a:t>
          </a:r>
          <a:r>
            <a:rPr lang="en-US" sz="3600" b="1" dirty="0" err="1"/>
            <a:t>eficiencia</a:t>
          </a:r>
          <a:r>
            <a:rPr lang="en-US" sz="3600" b="1" dirty="0"/>
            <a:t> </a:t>
          </a:r>
          <a:r>
            <a:rPr lang="en-US" sz="3600" b="1" dirty="0" err="1"/>
            <a:t>más</a:t>
          </a:r>
          <a:r>
            <a:rPr lang="en-US" sz="3600" b="1" dirty="0"/>
            <a:t> que al </a:t>
          </a:r>
          <a:r>
            <a:rPr lang="en-US" sz="3600" b="1" dirty="0" err="1"/>
            <a:t>cumplimiento</a:t>
          </a:r>
          <a:r>
            <a:rPr lang="en-US" sz="3600" b="1" dirty="0"/>
            <a:t> formal</a:t>
          </a:r>
          <a:endParaRPr lang="es-ES" sz="3600" b="1" dirty="0"/>
        </a:p>
      </dgm:t>
    </dgm:pt>
    <dgm:pt modelId="{B4ABE4DD-7106-5C48-A5C5-2217BE47D5C4}" type="parTrans" cxnId="{CB88F161-9C5F-1843-B48B-A42E448C81DD}">
      <dgm:prSet/>
      <dgm:spPr/>
      <dgm:t>
        <a:bodyPr/>
        <a:lstStyle/>
        <a:p>
          <a:pPr algn="ctr"/>
          <a:endParaRPr lang="es-ES" sz="2800" b="1"/>
        </a:p>
      </dgm:t>
    </dgm:pt>
    <dgm:pt modelId="{E5E5028C-D39E-1147-BB27-7B3C61004542}" type="sibTrans" cxnId="{CB88F161-9C5F-1843-B48B-A42E448C81DD}">
      <dgm:prSet/>
      <dgm:spPr/>
      <dgm:t>
        <a:bodyPr/>
        <a:lstStyle/>
        <a:p>
          <a:pPr algn="ctr"/>
          <a:endParaRPr lang="es-ES" sz="2800" b="1"/>
        </a:p>
      </dgm:t>
    </dgm:pt>
    <dgm:pt modelId="{AB50C24A-EBAD-E141-82B5-AAF26A80984A}">
      <dgm:prSet custT="1"/>
      <dgm:spPr/>
      <dgm:t>
        <a:bodyPr/>
        <a:lstStyle/>
        <a:p>
          <a:pPr algn="ctr"/>
          <a:r>
            <a:rPr lang="en-US" sz="3600" b="1" dirty="0" err="1"/>
            <a:t>Exceso</a:t>
          </a:r>
          <a:r>
            <a:rPr lang="en-US" sz="3600" b="1" dirty="0"/>
            <a:t> de </a:t>
          </a:r>
          <a:r>
            <a:rPr lang="en-US" sz="3600" b="1" dirty="0" err="1"/>
            <a:t>formación</a:t>
          </a:r>
          <a:r>
            <a:rPr lang="en-US" sz="3600" b="1" dirty="0"/>
            <a:t> </a:t>
          </a:r>
          <a:r>
            <a:rPr lang="en-US" sz="3600" b="1" dirty="0" err="1"/>
            <a:t>teórica</a:t>
          </a:r>
          <a:r>
            <a:rPr lang="en-US" sz="3600" b="1" dirty="0"/>
            <a:t> ”de </a:t>
          </a:r>
          <a:r>
            <a:rPr lang="en-US" sz="3600" b="1" dirty="0" err="1"/>
            <a:t>salón</a:t>
          </a:r>
          <a:r>
            <a:rPr lang="en-US" sz="3600" b="1" dirty="0"/>
            <a:t>” (</a:t>
          </a:r>
          <a:r>
            <a:rPr lang="es-ES_tradnl" sz="3600" b="1" dirty="0" err="1"/>
            <a:t>percepcion</a:t>
          </a:r>
          <a:r>
            <a:rPr lang="en-US" sz="3600" b="1" dirty="0"/>
            <a:t> de </a:t>
          </a:r>
          <a:r>
            <a:rPr lang="en-US" sz="3600" b="1" dirty="0" err="1"/>
            <a:t>exceso</a:t>
          </a:r>
          <a:r>
            <a:rPr lang="en-US" sz="3600" b="1" dirty="0"/>
            <a:t> de </a:t>
          </a:r>
          <a:r>
            <a:rPr lang="en-US" sz="3600" b="1" dirty="0" err="1"/>
            <a:t>burocracia</a:t>
          </a:r>
          <a:r>
            <a:rPr lang="en-US" sz="3600" b="1" dirty="0"/>
            <a:t>)</a:t>
          </a:r>
          <a:endParaRPr lang="es-ES" sz="3600" b="1" dirty="0"/>
        </a:p>
      </dgm:t>
    </dgm:pt>
    <dgm:pt modelId="{8683246A-C35E-1A4B-B776-FB8E9BC58F22}" type="parTrans" cxnId="{A32629A1-6276-F043-B25B-92FAFF58ACCD}">
      <dgm:prSet/>
      <dgm:spPr/>
      <dgm:t>
        <a:bodyPr/>
        <a:lstStyle/>
        <a:p>
          <a:pPr algn="ctr"/>
          <a:endParaRPr lang="es-ES" sz="2800" b="1"/>
        </a:p>
      </dgm:t>
    </dgm:pt>
    <dgm:pt modelId="{8065B0B3-6E6B-8646-A74E-2E469C81AD31}" type="sibTrans" cxnId="{A32629A1-6276-F043-B25B-92FAFF58ACCD}">
      <dgm:prSet/>
      <dgm:spPr/>
      <dgm:t>
        <a:bodyPr/>
        <a:lstStyle/>
        <a:p>
          <a:pPr algn="ctr"/>
          <a:endParaRPr lang="es-ES" sz="2800" b="1"/>
        </a:p>
      </dgm:t>
    </dgm:pt>
    <dgm:pt modelId="{1E773D19-6395-3247-BC33-F0DCC1291943}">
      <dgm:prSet custT="1"/>
      <dgm:spPr/>
      <dgm:t>
        <a:bodyPr/>
        <a:lstStyle/>
        <a:p>
          <a:pPr algn="ctr"/>
          <a:r>
            <a:rPr lang="en-US" sz="3600" b="1"/>
            <a:t>No solo aprender qué hacer sino como hacerlo</a:t>
          </a:r>
          <a:endParaRPr lang="es-ES" sz="3600" b="1"/>
        </a:p>
      </dgm:t>
    </dgm:pt>
    <dgm:pt modelId="{689D1992-04A0-EE49-9CCF-C957BB0F27B9}" type="parTrans" cxnId="{B13F1BD4-A04D-D44B-8C53-3C2802F48816}">
      <dgm:prSet/>
      <dgm:spPr/>
      <dgm:t>
        <a:bodyPr/>
        <a:lstStyle/>
        <a:p>
          <a:pPr algn="ctr"/>
          <a:endParaRPr lang="es-ES" sz="2800" b="1"/>
        </a:p>
      </dgm:t>
    </dgm:pt>
    <dgm:pt modelId="{0B9D5D86-7A93-D746-88F4-E3839071DFC6}" type="sibTrans" cxnId="{B13F1BD4-A04D-D44B-8C53-3C2802F48816}">
      <dgm:prSet/>
      <dgm:spPr/>
      <dgm:t>
        <a:bodyPr/>
        <a:lstStyle/>
        <a:p>
          <a:pPr algn="ctr"/>
          <a:endParaRPr lang="es-ES" sz="2800" b="1"/>
        </a:p>
      </dgm:t>
    </dgm:pt>
    <dgm:pt modelId="{0BF44638-08B3-2A41-9E2A-185A2CE97F23}">
      <dgm:prSet custT="1"/>
      <dgm:spPr/>
      <dgm:t>
        <a:bodyPr/>
        <a:lstStyle/>
        <a:p>
          <a:pPr algn="ctr"/>
          <a:r>
            <a:rPr lang="en-US" sz="3600" b="1"/>
            <a:t>Participación de las personas en su propia formación </a:t>
          </a:r>
          <a:endParaRPr lang="es-ES" sz="3600" b="1"/>
        </a:p>
      </dgm:t>
    </dgm:pt>
    <dgm:pt modelId="{8EDCBA07-1B4F-D74A-B3C0-FA4200301EF2}" type="parTrans" cxnId="{97918935-004C-ED4B-9EFC-CCDDF4AC9233}">
      <dgm:prSet/>
      <dgm:spPr/>
      <dgm:t>
        <a:bodyPr/>
        <a:lstStyle/>
        <a:p>
          <a:pPr algn="ctr"/>
          <a:endParaRPr lang="es-ES" sz="2800" b="1"/>
        </a:p>
      </dgm:t>
    </dgm:pt>
    <dgm:pt modelId="{62E176F2-30A1-EE45-9CA4-F0264DDB5669}" type="sibTrans" cxnId="{97918935-004C-ED4B-9EFC-CCDDF4AC9233}">
      <dgm:prSet/>
      <dgm:spPr/>
      <dgm:t>
        <a:bodyPr/>
        <a:lstStyle/>
        <a:p>
          <a:pPr algn="ctr"/>
          <a:endParaRPr lang="es-ES" sz="2800" b="1"/>
        </a:p>
      </dgm:t>
    </dgm:pt>
    <dgm:pt modelId="{879B9C44-491D-E34B-A5D2-4DF98FC5DCF0}" type="pres">
      <dgm:prSet presAssocID="{F4168586-E177-1A41-99D0-EBE2EC73E4C9}" presName="linear" presStyleCnt="0">
        <dgm:presLayoutVars>
          <dgm:dir/>
          <dgm:animLvl val="lvl"/>
          <dgm:resizeHandles val="exact"/>
        </dgm:presLayoutVars>
      </dgm:prSet>
      <dgm:spPr/>
    </dgm:pt>
    <dgm:pt modelId="{5C15FB45-5761-5742-965F-8132896FF063}" type="pres">
      <dgm:prSet presAssocID="{0E4DBA30-7298-414E-B16C-F3EF9870DC9F}" presName="parentLin" presStyleCnt="0"/>
      <dgm:spPr/>
    </dgm:pt>
    <dgm:pt modelId="{20F314DC-FB9C-3E45-9EF4-949430E6BCBD}" type="pres">
      <dgm:prSet presAssocID="{0E4DBA30-7298-414E-B16C-F3EF9870DC9F}" presName="parentLeftMargin" presStyleLbl="node1" presStyleIdx="0" presStyleCnt="4"/>
      <dgm:spPr/>
    </dgm:pt>
    <dgm:pt modelId="{3B54CA4E-7FB7-F74B-BD61-7A334AB78655}" type="pres">
      <dgm:prSet presAssocID="{0E4DBA30-7298-414E-B16C-F3EF9870DC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B18ACC-ED7B-9741-85EC-3E48CCD27C25}" type="pres">
      <dgm:prSet presAssocID="{0E4DBA30-7298-414E-B16C-F3EF9870DC9F}" presName="negativeSpace" presStyleCnt="0"/>
      <dgm:spPr/>
    </dgm:pt>
    <dgm:pt modelId="{E1868908-3CAA-6F4C-9AA1-4BE5471FD4CA}" type="pres">
      <dgm:prSet presAssocID="{0E4DBA30-7298-414E-B16C-F3EF9870DC9F}" presName="childText" presStyleLbl="conFgAcc1" presStyleIdx="0" presStyleCnt="4">
        <dgm:presLayoutVars>
          <dgm:bulletEnabled val="1"/>
        </dgm:presLayoutVars>
      </dgm:prSet>
      <dgm:spPr/>
    </dgm:pt>
    <dgm:pt modelId="{A07C0A79-BFC4-9047-AC92-295EE906354A}" type="pres">
      <dgm:prSet presAssocID="{E5E5028C-D39E-1147-BB27-7B3C61004542}" presName="spaceBetweenRectangles" presStyleCnt="0"/>
      <dgm:spPr/>
    </dgm:pt>
    <dgm:pt modelId="{36B3763D-130B-A049-A224-65794564B9C3}" type="pres">
      <dgm:prSet presAssocID="{AB50C24A-EBAD-E141-82B5-AAF26A80984A}" presName="parentLin" presStyleCnt="0"/>
      <dgm:spPr/>
    </dgm:pt>
    <dgm:pt modelId="{9A7DB978-D66D-6045-B3DD-6855A0F10728}" type="pres">
      <dgm:prSet presAssocID="{AB50C24A-EBAD-E141-82B5-AAF26A80984A}" presName="parentLeftMargin" presStyleLbl="node1" presStyleIdx="0" presStyleCnt="4"/>
      <dgm:spPr/>
    </dgm:pt>
    <dgm:pt modelId="{DC0C255D-63AF-294D-91FD-1F70628776A9}" type="pres">
      <dgm:prSet presAssocID="{AB50C24A-EBAD-E141-82B5-AAF26A80984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E1400C-C332-9944-ADF0-BA3FB14A48AC}" type="pres">
      <dgm:prSet presAssocID="{AB50C24A-EBAD-E141-82B5-AAF26A80984A}" presName="negativeSpace" presStyleCnt="0"/>
      <dgm:spPr/>
    </dgm:pt>
    <dgm:pt modelId="{5AD622BB-20FA-454A-857E-C0CF220BC65F}" type="pres">
      <dgm:prSet presAssocID="{AB50C24A-EBAD-E141-82B5-AAF26A80984A}" presName="childText" presStyleLbl="conFgAcc1" presStyleIdx="1" presStyleCnt="4">
        <dgm:presLayoutVars>
          <dgm:bulletEnabled val="1"/>
        </dgm:presLayoutVars>
      </dgm:prSet>
      <dgm:spPr/>
    </dgm:pt>
    <dgm:pt modelId="{20DD38D8-2FDC-F546-87A6-B272FEE94B04}" type="pres">
      <dgm:prSet presAssocID="{8065B0B3-6E6B-8646-A74E-2E469C81AD31}" presName="spaceBetweenRectangles" presStyleCnt="0"/>
      <dgm:spPr/>
    </dgm:pt>
    <dgm:pt modelId="{F4721B8F-DD40-3D4E-AFC9-8D13D375F480}" type="pres">
      <dgm:prSet presAssocID="{1E773D19-6395-3247-BC33-F0DCC1291943}" presName="parentLin" presStyleCnt="0"/>
      <dgm:spPr/>
    </dgm:pt>
    <dgm:pt modelId="{1F8B588D-9D5C-FF4B-8987-C54E7B9DAD2F}" type="pres">
      <dgm:prSet presAssocID="{1E773D19-6395-3247-BC33-F0DCC1291943}" presName="parentLeftMargin" presStyleLbl="node1" presStyleIdx="1" presStyleCnt="4"/>
      <dgm:spPr/>
    </dgm:pt>
    <dgm:pt modelId="{74D98493-3824-6342-BF55-E2DDAF8CBCA3}" type="pres">
      <dgm:prSet presAssocID="{1E773D19-6395-3247-BC33-F0DCC129194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755830-B5FF-204D-82B5-BAC4EE5F1497}" type="pres">
      <dgm:prSet presAssocID="{1E773D19-6395-3247-BC33-F0DCC1291943}" presName="negativeSpace" presStyleCnt="0"/>
      <dgm:spPr/>
    </dgm:pt>
    <dgm:pt modelId="{CAE022F4-CBBD-2742-916E-0EC8D507EB94}" type="pres">
      <dgm:prSet presAssocID="{1E773D19-6395-3247-BC33-F0DCC1291943}" presName="childText" presStyleLbl="conFgAcc1" presStyleIdx="2" presStyleCnt="4">
        <dgm:presLayoutVars>
          <dgm:bulletEnabled val="1"/>
        </dgm:presLayoutVars>
      </dgm:prSet>
      <dgm:spPr/>
    </dgm:pt>
    <dgm:pt modelId="{6880BF80-AEA0-3A48-A634-93729995E593}" type="pres">
      <dgm:prSet presAssocID="{0B9D5D86-7A93-D746-88F4-E3839071DFC6}" presName="spaceBetweenRectangles" presStyleCnt="0"/>
      <dgm:spPr/>
    </dgm:pt>
    <dgm:pt modelId="{0A0BF70B-2FF7-F048-A8C0-04BE3E0C0CBC}" type="pres">
      <dgm:prSet presAssocID="{0BF44638-08B3-2A41-9E2A-185A2CE97F23}" presName="parentLin" presStyleCnt="0"/>
      <dgm:spPr/>
    </dgm:pt>
    <dgm:pt modelId="{724A74BE-586C-9D4E-BAA2-31A8C40D1775}" type="pres">
      <dgm:prSet presAssocID="{0BF44638-08B3-2A41-9E2A-185A2CE97F23}" presName="parentLeftMargin" presStyleLbl="node1" presStyleIdx="2" presStyleCnt="4"/>
      <dgm:spPr/>
    </dgm:pt>
    <dgm:pt modelId="{796FB608-31B2-B346-9E5B-622A7603FFB7}" type="pres">
      <dgm:prSet presAssocID="{0BF44638-08B3-2A41-9E2A-185A2CE97F2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4852529-5118-5F4F-A4B0-34DBD099BF6A}" type="pres">
      <dgm:prSet presAssocID="{0BF44638-08B3-2A41-9E2A-185A2CE97F23}" presName="negativeSpace" presStyleCnt="0"/>
      <dgm:spPr/>
    </dgm:pt>
    <dgm:pt modelId="{900CFA63-D673-A746-9CEE-BC7236F44D90}" type="pres">
      <dgm:prSet presAssocID="{0BF44638-08B3-2A41-9E2A-185A2CE97F2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51EB40A-1A0A-7644-AFA7-9E4881C7AB87}" type="presOf" srcId="{0BF44638-08B3-2A41-9E2A-185A2CE97F23}" destId="{724A74BE-586C-9D4E-BAA2-31A8C40D1775}" srcOrd="0" destOrd="0" presId="urn:microsoft.com/office/officeart/2005/8/layout/list1"/>
    <dgm:cxn modelId="{5E086813-4EC9-1B42-B539-944FD6B46A70}" type="presOf" srcId="{AB50C24A-EBAD-E141-82B5-AAF26A80984A}" destId="{DC0C255D-63AF-294D-91FD-1F70628776A9}" srcOrd="1" destOrd="0" presId="urn:microsoft.com/office/officeart/2005/8/layout/list1"/>
    <dgm:cxn modelId="{97918935-004C-ED4B-9EFC-CCDDF4AC9233}" srcId="{F4168586-E177-1A41-99D0-EBE2EC73E4C9}" destId="{0BF44638-08B3-2A41-9E2A-185A2CE97F23}" srcOrd="3" destOrd="0" parTransId="{8EDCBA07-1B4F-D74A-B3C0-FA4200301EF2}" sibTransId="{62E176F2-30A1-EE45-9CA4-F0264DDB5669}"/>
    <dgm:cxn modelId="{CB88F161-9C5F-1843-B48B-A42E448C81DD}" srcId="{F4168586-E177-1A41-99D0-EBE2EC73E4C9}" destId="{0E4DBA30-7298-414E-B16C-F3EF9870DC9F}" srcOrd="0" destOrd="0" parTransId="{B4ABE4DD-7106-5C48-A5C5-2217BE47D5C4}" sibTransId="{E5E5028C-D39E-1147-BB27-7B3C61004542}"/>
    <dgm:cxn modelId="{62D71364-8411-9D4B-AEA2-C319F64184F3}" type="presOf" srcId="{1E773D19-6395-3247-BC33-F0DCC1291943}" destId="{74D98493-3824-6342-BF55-E2DDAF8CBCA3}" srcOrd="1" destOrd="0" presId="urn:microsoft.com/office/officeart/2005/8/layout/list1"/>
    <dgm:cxn modelId="{89432E67-88BB-AA4D-AE8A-4005813A3136}" type="presOf" srcId="{AB50C24A-EBAD-E141-82B5-AAF26A80984A}" destId="{9A7DB978-D66D-6045-B3DD-6855A0F10728}" srcOrd="0" destOrd="0" presId="urn:microsoft.com/office/officeart/2005/8/layout/list1"/>
    <dgm:cxn modelId="{7C1BCA67-4C33-E741-9548-B679511EBC40}" type="presOf" srcId="{1E773D19-6395-3247-BC33-F0DCC1291943}" destId="{1F8B588D-9D5C-FF4B-8987-C54E7B9DAD2F}" srcOrd="0" destOrd="0" presId="urn:microsoft.com/office/officeart/2005/8/layout/list1"/>
    <dgm:cxn modelId="{A32629A1-6276-F043-B25B-92FAFF58ACCD}" srcId="{F4168586-E177-1A41-99D0-EBE2EC73E4C9}" destId="{AB50C24A-EBAD-E141-82B5-AAF26A80984A}" srcOrd="1" destOrd="0" parTransId="{8683246A-C35E-1A4B-B776-FB8E9BC58F22}" sibTransId="{8065B0B3-6E6B-8646-A74E-2E469C81AD31}"/>
    <dgm:cxn modelId="{6DB403B9-3478-9D45-A84F-551FC09CA5D2}" type="presOf" srcId="{0E4DBA30-7298-414E-B16C-F3EF9870DC9F}" destId="{3B54CA4E-7FB7-F74B-BD61-7A334AB78655}" srcOrd="1" destOrd="0" presId="urn:microsoft.com/office/officeart/2005/8/layout/list1"/>
    <dgm:cxn modelId="{B13F1BD4-A04D-D44B-8C53-3C2802F48816}" srcId="{F4168586-E177-1A41-99D0-EBE2EC73E4C9}" destId="{1E773D19-6395-3247-BC33-F0DCC1291943}" srcOrd="2" destOrd="0" parTransId="{689D1992-04A0-EE49-9CCF-C957BB0F27B9}" sibTransId="{0B9D5D86-7A93-D746-88F4-E3839071DFC6}"/>
    <dgm:cxn modelId="{AEEA46ED-7E11-3345-9E80-2D1151122E14}" type="presOf" srcId="{F4168586-E177-1A41-99D0-EBE2EC73E4C9}" destId="{879B9C44-491D-E34B-A5D2-4DF98FC5DCF0}" srcOrd="0" destOrd="0" presId="urn:microsoft.com/office/officeart/2005/8/layout/list1"/>
    <dgm:cxn modelId="{7881E9F5-6383-0243-B748-E5CE5F0DCE67}" type="presOf" srcId="{0E4DBA30-7298-414E-B16C-F3EF9870DC9F}" destId="{20F314DC-FB9C-3E45-9EF4-949430E6BCBD}" srcOrd="0" destOrd="0" presId="urn:microsoft.com/office/officeart/2005/8/layout/list1"/>
    <dgm:cxn modelId="{F668D7F8-B5EA-FC40-91E2-F997DB769C34}" type="presOf" srcId="{0BF44638-08B3-2A41-9E2A-185A2CE97F23}" destId="{796FB608-31B2-B346-9E5B-622A7603FFB7}" srcOrd="1" destOrd="0" presId="urn:microsoft.com/office/officeart/2005/8/layout/list1"/>
    <dgm:cxn modelId="{4179D31D-2A0C-AA41-85D0-2144920206AD}" type="presParOf" srcId="{879B9C44-491D-E34B-A5D2-4DF98FC5DCF0}" destId="{5C15FB45-5761-5742-965F-8132896FF063}" srcOrd="0" destOrd="0" presId="urn:microsoft.com/office/officeart/2005/8/layout/list1"/>
    <dgm:cxn modelId="{DBD05A93-65C7-8247-B1AA-CDADCFDC1202}" type="presParOf" srcId="{5C15FB45-5761-5742-965F-8132896FF063}" destId="{20F314DC-FB9C-3E45-9EF4-949430E6BCBD}" srcOrd="0" destOrd="0" presId="urn:microsoft.com/office/officeart/2005/8/layout/list1"/>
    <dgm:cxn modelId="{81DC24B9-4D05-2D40-AD15-AF957F633C33}" type="presParOf" srcId="{5C15FB45-5761-5742-965F-8132896FF063}" destId="{3B54CA4E-7FB7-F74B-BD61-7A334AB78655}" srcOrd="1" destOrd="0" presId="urn:microsoft.com/office/officeart/2005/8/layout/list1"/>
    <dgm:cxn modelId="{A161294E-AE70-9548-AC68-C9FEF3E5F6F6}" type="presParOf" srcId="{879B9C44-491D-E34B-A5D2-4DF98FC5DCF0}" destId="{39B18ACC-ED7B-9741-85EC-3E48CCD27C25}" srcOrd="1" destOrd="0" presId="urn:microsoft.com/office/officeart/2005/8/layout/list1"/>
    <dgm:cxn modelId="{0F264576-2986-8C4F-A7E4-342969A4753F}" type="presParOf" srcId="{879B9C44-491D-E34B-A5D2-4DF98FC5DCF0}" destId="{E1868908-3CAA-6F4C-9AA1-4BE5471FD4CA}" srcOrd="2" destOrd="0" presId="urn:microsoft.com/office/officeart/2005/8/layout/list1"/>
    <dgm:cxn modelId="{F9D911A7-AB29-314B-9B7A-8371843C04F3}" type="presParOf" srcId="{879B9C44-491D-E34B-A5D2-4DF98FC5DCF0}" destId="{A07C0A79-BFC4-9047-AC92-295EE906354A}" srcOrd="3" destOrd="0" presId="urn:microsoft.com/office/officeart/2005/8/layout/list1"/>
    <dgm:cxn modelId="{5BA530D0-74AA-6D4C-97BA-33BB343EB9B2}" type="presParOf" srcId="{879B9C44-491D-E34B-A5D2-4DF98FC5DCF0}" destId="{36B3763D-130B-A049-A224-65794564B9C3}" srcOrd="4" destOrd="0" presId="urn:microsoft.com/office/officeart/2005/8/layout/list1"/>
    <dgm:cxn modelId="{CA33729A-72E6-8C4B-AD55-7555826AFF6F}" type="presParOf" srcId="{36B3763D-130B-A049-A224-65794564B9C3}" destId="{9A7DB978-D66D-6045-B3DD-6855A0F10728}" srcOrd="0" destOrd="0" presId="urn:microsoft.com/office/officeart/2005/8/layout/list1"/>
    <dgm:cxn modelId="{24426349-FFFE-F948-88AF-96A505A9A10F}" type="presParOf" srcId="{36B3763D-130B-A049-A224-65794564B9C3}" destId="{DC0C255D-63AF-294D-91FD-1F70628776A9}" srcOrd="1" destOrd="0" presId="urn:microsoft.com/office/officeart/2005/8/layout/list1"/>
    <dgm:cxn modelId="{65CA02A9-A787-0C41-BB75-FF4048857295}" type="presParOf" srcId="{879B9C44-491D-E34B-A5D2-4DF98FC5DCF0}" destId="{E3E1400C-C332-9944-ADF0-BA3FB14A48AC}" srcOrd="5" destOrd="0" presId="urn:microsoft.com/office/officeart/2005/8/layout/list1"/>
    <dgm:cxn modelId="{64830EBD-0A99-8F4E-B489-4D0162BAA40B}" type="presParOf" srcId="{879B9C44-491D-E34B-A5D2-4DF98FC5DCF0}" destId="{5AD622BB-20FA-454A-857E-C0CF220BC65F}" srcOrd="6" destOrd="0" presId="urn:microsoft.com/office/officeart/2005/8/layout/list1"/>
    <dgm:cxn modelId="{5921652B-073B-3145-AB45-DC1CD047D80B}" type="presParOf" srcId="{879B9C44-491D-E34B-A5D2-4DF98FC5DCF0}" destId="{20DD38D8-2FDC-F546-87A6-B272FEE94B04}" srcOrd="7" destOrd="0" presId="urn:microsoft.com/office/officeart/2005/8/layout/list1"/>
    <dgm:cxn modelId="{8D1FD6D7-C5E4-C343-B3A4-D079E38BB933}" type="presParOf" srcId="{879B9C44-491D-E34B-A5D2-4DF98FC5DCF0}" destId="{F4721B8F-DD40-3D4E-AFC9-8D13D375F480}" srcOrd="8" destOrd="0" presId="urn:microsoft.com/office/officeart/2005/8/layout/list1"/>
    <dgm:cxn modelId="{07050C75-1B0F-E044-AD94-85DE7E9F2A27}" type="presParOf" srcId="{F4721B8F-DD40-3D4E-AFC9-8D13D375F480}" destId="{1F8B588D-9D5C-FF4B-8987-C54E7B9DAD2F}" srcOrd="0" destOrd="0" presId="urn:microsoft.com/office/officeart/2005/8/layout/list1"/>
    <dgm:cxn modelId="{048596ED-928A-9D40-8D68-2BCBED09FA56}" type="presParOf" srcId="{F4721B8F-DD40-3D4E-AFC9-8D13D375F480}" destId="{74D98493-3824-6342-BF55-E2DDAF8CBCA3}" srcOrd="1" destOrd="0" presId="urn:microsoft.com/office/officeart/2005/8/layout/list1"/>
    <dgm:cxn modelId="{A7559E7B-7928-D441-A05E-183C5A5B4D8D}" type="presParOf" srcId="{879B9C44-491D-E34B-A5D2-4DF98FC5DCF0}" destId="{FF755830-B5FF-204D-82B5-BAC4EE5F1497}" srcOrd="9" destOrd="0" presId="urn:microsoft.com/office/officeart/2005/8/layout/list1"/>
    <dgm:cxn modelId="{10DE9C56-CFAA-6C4B-B3F0-B09DAE9FA3AB}" type="presParOf" srcId="{879B9C44-491D-E34B-A5D2-4DF98FC5DCF0}" destId="{CAE022F4-CBBD-2742-916E-0EC8D507EB94}" srcOrd="10" destOrd="0" presId="urn:microsoft.com/office/officeart/2005/8/layout/list1"/>
    <dgm:cxn modelId="{9D7AA8D4-16C6-C848-A98C-53D1F3114388}" type="presParOf" srcId="{879B9C44-491D-E34B-A5D2-4DF98FC5DCF0}" destId="{6880BF80-AEA0-3A48-A634-93729995E593}" srcOrd="11" destOrd="0" presId="urn:microsoft.com/office/officeart/2005/8/layout/list1"/>
    <dgm:cxn modelId="{D753E5E3-0465-9049-949A-722A1648EA32}" type="presParOf" srcId="{879B9C44-491D-E34B-A5D2-4DF98FC5DCF0}" destId="{0A0BF70B-2FF7-F048-A8C0-04BE3E0C0CBC}" srcOrd="12" destOrd="0" presId="urn:microsoft.com/office/officeart/2005/8/layout/list1"/>
    <dgm:cxn modelId="{719A3394-50A8-294D-88B4-C28CCC0526F9}" type="presParOf" srcId="{0A0BF70B-2FF7-F048-A8C0-04BE3E0C0CBC}" destId="{724A74BE-586C-9D4E-BAA2-31A8C40D1775}" srcOrd="0" destOrd="0" presId="urn:microsoft.com/office/officeart/2005/8/layout/list1"/>
    <dgm:cxn modelId="{A0B0011B-983E-4746-8666-5040DEF429F7}" type="presParOf" srcId="{0A0BF70B-2FF7-F048-A8C0-04BE3E0C0CBC}" destId="{796FB608-31B2-B346-9E5B-622A7603FFB7}" srcOrd="1" destOrd="0" presId="urn:microsoft.com/office/officeart/2005/8/layout/list1"/>
    <dgm:cxn modelId="{550444B6-FFDD-2F46-A137-CE3A543346B7}" type="presParOf" srcId="{879B9C44-491D-E34B-A5D2-4DF98FC5DCF0}" destId="{24852529-5118-5F4F-A4B0-34DBD099BF6A}" srcOrd="13" destOrd="0" presId="urn:microsoft.com/office/officeart/2005/8/layout/list1"/>
    <dgm:cxn modelId="{035C6992-5E0B-B34F-A420-67CDC69FE63C}" type="presParOf" srcId="{879B9C44-491D-E34B-A5D2-4DF98FC5DCF0}" destId="{900CFA63-D673-A746-9CEE-BC7236F44D9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D3595CA-D5D5-C349-98EB-7804761D0E78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D6DA18C-5089-8B49-AA37-8E633D36C0A7}">
      <dgm:prSet custT="1"/>
      <dgm:spPr/>
      <dgm:t>
        <a:bodyPr/>
        <a:lstStyle/>
        <a:p>
          <a:r>
            <a:rPr lang="es-ES_tradnl" sz="3200" b="1" dirty="0"/>
            <a:t>Creación de una infraestructura educativo-formativa especializada (tipo plataforma) que oriente y priorice las tipologías formativas más eficaces y eficientes</a:t>
          </a:r>
          <a:endParaRPr lang="es-ES" sz="3200" b="1" dirty="0"/>
        </a:p>
      </dgm:t>
    </dgm:pt>
    <dgm:pt modelId="{99F802C4-8585-2049-8A33-C311AFCE7AA1}" type="parTrans" cxnId="{64A1B7E6-1523-9A45-ACA9-9EEA28415E65}">
      <dgm:prSet/>
      <dgm:spPr/>
      <dgm:t>
        <a:bodyPr/>
        <a:lstStyle/>
        <a:p>
          <a:endParaRPr lang="es-ES" b="1"/>
        </a:p>
      </dgm:t>
    </dgm:pt>
    <dgm:pt modelId="{7260DDC3-A1E1-1C4F-A767-B759567A8A47}" type="sibTrans" cxnId="{64A1B7E6-1523-9A45-ACA9-9EEA28415E65}">
      <dgm:prSet/>
      <dgm:spPr/>
      <dgm:t>
        <a:bodyPr/>
        <a:lstStyle/>
        <a:p>
          <a:endParaRPr lang="es-ES" b="1"/>
        </a:p>
      </dgm:t>
    </dgm:pt>
    <dgm:pt modelId="{5653796B-7ADE-B440-AE11-E19B4028E36F}">
      <dgm:prSet custT="1"/>
      <dgm:spPr/>
      <dgm:t>
        <a:bodyPr/>
        <a:lstStyle/>
        <a:p>
          <a:r>
            <a:rPr lang="es-ES_tradnl" sz="3200" b="1" dirty="0"/>
            <a:t>Reorientación de las políticas de incentivo (financiación) en el marco del diálogo social</a:t>
          </a:r>
          <a:endParaRPr lang="es-ES" sz="3200" b="1" dirty="0"/>
        </a:p>
      </dgm:t>
    </dgm:pt>
    <dgm:pt modelId="{C0F0188B-2993-6943-995B-DA7FC8EFA64C}" type="parTrans" cxnId="{24CC4A11-BE8A-3044-A1DF-AFBA63BBC2CE}">
      <dgm:prSet/>
      <dgm:spPr/>
      <dgm:t>
        <a:bodyPr/>
        <a:lstStyle/>
        <a:p>
          <a:endParaRPr lang="es-ES" b="1"/>
        </a:p>
      </dgm:t>
    </dgm:pt>
    <dgm:pt modelId="{E0E76EAE-9AF7-374F-A806-0EAD725F9B84}" type="sibTrans" cxnId="{24CC4A11-BE8A-3044-A1DF-AFBA63BBC2CE}">
      <dgm:prSet/>
      <dgm:spPr/>
      <dgm:t>
        <a:bodyPr/>
        <a:lstStyle/>
        <a:p>
          <a:endParaRPr lang="es-ES" b="1"/>
        </a:p>
      </dgm:t>
    </dgm:pt>
    <dgm:pt modelId="{0295F611-15E9-844D-8DEB-FDBFA1CD3983}">
      <dgm:prSet custT="1"/>
      <dgm:spPr/>
      <dgm:t>
        <a:bodyPr/>
        <a:lstStyle/>
        <a:p>
          <a:r>
            <a:rPr lang="es-ES_tradnl" sz="3600" b="1" dirty="0"/>
            <a:t>Potenciar el papel participativo de las personas trabajadoras en su propia formación en PRL (también la negociación colectiva)</a:t>
          </a:r>
          <a:endParaRPr lang="es-ES" sz="3600" b="1" dirty="0"/>
        </a:p>
      </dgm:t>
    </dgm:pt>
    <dgm:pt modelId="{5BDF6861-CD97-8B48-B53D-F3B235D190EC}" type="parTrans" cxnId="{ABCB9C2C-BF09-E542-9692-A8880A99B2DF}">
      <dgm:prSet/>
      <dgm:spPr/>
      <dgm:t>
        <a:bodyPr/>
        <a:lstStyle/>
        <a:p>
          <a:endParaRPr lang="es-ES" b="1"/>
        </a:p>
      </dgm:t>
    </dgm:pt>
    <dgm:pt modelId="{DAAF6200-5F4E-FE47-8B37-DF10F2112A63}" type="sibTrans" cxnId="{ABCB9C2C-BF09-E542-9692-A8880A99B2DF}">
      <dgm:prSet/>
      <dgm:spPr/>
      <dgm:t>
        <a:bodyPr/>
        <a:lstStyle/>
        <a:p>
          <a:endParaRPr lang="es-ES" b="1"/>
        </a:p>
      </dgm:t>
    </dgm:pt>
    <dgm:pt modelId="{4E4B2CB5-DA38-6545-9AAE-BA06686B8C31}">
      <dgm:prSet/>
      <dgm:spPr/>
      <dgm:t>
        <a:bodyPr/>
        <a:lstStyle/>
        <a:p>
          <a:r>
            <a:rPr lang="es-ES_tradnl" b="1" dirty="0"/>
            <a:t>Fijación de protocolos adecuados para el uso de las TIC formativas en PRL que respeten la normativa de protección de datos y los riesgos asociados a su utilización </a:t>
          </a:r>
          <a:endParaRPr lang="es-ES" b="1" dirty="0"/>
        </a:p>
      </dgm:t>
    </dgm:pt>
    <dgm:pt modelId="{A52841C3-4E8B-0643-AD68-6DDB92AC81B5}" type="parTrans" cxnId="{0044ABF0-2F6D-114D-A090-A4E7AF6F915E}">
      <dgm:prSet/>
      <dgm:spPr/>
      <dgm:t>
        <a:bodyPr/>
        <a:lstStyle/>
        <a:p>
          <a:endParaRPr lang="es-ES" b="1"/>
        </a:p>
      </dgm:t>
    </dgm:pt>
    <dgm:pt modelId="{7CDD0697-7059-8244-9F46-E8A53DBF5364}" type="sibTrans" cxnId="{0044ABF0-2F6D-114D-A090-A4E7AF6F915E}">
      <dgm:prSet/>
      <dgm:spPr/>
      <dgm:t>
        <a:bodyPr/>
        <a:lstStyle/>
        <a:p>
          <a:endParaRPr lang="es-ES" b="1"/>
        </a:p>
      </dgm:t>
    </dgm:pt>
    <dgm:pt modelId="{F85EC3EB-85C4-DC49-AD57-785467717204}" type="pres">
      <dgm:prSet presAssocID="{1D3595CA-D5D5-C349-98EB-7804761D0E78}" presName="matrix" presStyleCnt="0">
        <dgm:presLayoutVars>
          <dgm:chMax val="1"/>
          <dgm:dir/>
          <dgm:resizeHandles val="exact"/>
        </dgm:presLayoutVars>
      </dgm:prSet>
      <dgm:spPr/>
    </dgm:pt>
    <dgm:pt modelId="{94D6F5B1-6F9E-3142-9048-C0194E53F32E}" type="pres">
      <dgm:prSet presAssocID="{1D3595CA-D5D5-C349-98EB-7804761D0E78}" presName="diamond" presStyleLbl="bgShp" presStyleIdx="0" presStyleCnt="1"/>
      <dgm:spPr/>
    </dgm:pt>
    <dgm:pt modelId="{245C491F-CB1B-D042-885B-A4C7BC0E2E46}" type="pres">
      <dgm:prSet presAssocID="{1D3595CA-D5D5-C349-98EB-7804761D0E78}" presName="quad1" presStyleLbl="node1" presStyleIdx="0" presStyleCnt="4" custScaleX="243202" custLinFactNeighborX="-73734" custLinFactNeighborY="-4850">
        <dgm:presLayoutVars>
          <dgm:chMax val="0"/>
          <dgm:chPref val="0"/>
          <dgm:bulletEnabled val="1"/>
        </dgm:presLayoutVars>
      </dgm:prSet>
      <dgm:spPr/>
    </dgm:pt>
    <dgm:pt modelId="{8795954F-54D7-B547-973C-DC717ED0807F}" type="pres">
      <dgm:prSet presAssocID="{1D3595CA-D5D5-C349-98EB-7804761D0E78}" presName="quad2" presStyleLbl="node1" presStyleIdx="1" presStyleCnt="4" custScaleX="243724" custLinFactNeighborX="79035" custLinFactNeighborY="-2886">
        <dgm:presLayoutVars>
          <dgm:chMax val="0"/>
          <dgm:chPref val="0"/>
          <dgm:bulletEnabled val="1"/>
        </dgm:presLayoutVars>
      </dgm:prSet>
      <dgm:spPr/>
    </dgm:pt>
    <dgm:pt modelId="{4833BD5B-879A-374B-8F4B-422ABC2DD985}" type="pres">
      <dgm:prSet presAssocID="{1D3595CA-D5D5-C349-98EB-7804761D0E78}" presName="quad3" presStyleLbl="node1" presStyleIdx="2" presStyleCnt="4" custScaleX="248977" custLinFactNeighborX="-72115" custLinFactNeighborY="3101">
        <dgm:presLayoutVars>
          <dgm:chMax val="0"/>
          <dgm:chPref val="0"/>
          <dgm:bulletEnabled val="1"/>
        </dgm:presLayoutVars>
      </dgm:prSet>
      <dgm:spPr/>
    </dgm:pt>
    <dgm:pt modelId="{0EC8E0BF-D5B9-F340-8CB7-B2D7A96AF0BC}" type="pres">
      <dgm:prSet presAssocID="{1D3595CA-D5D5-C349-98EB-7804761D0E78}" presName="quad4" presStyleLbl="node1" presStyleIdx="3" presStyleCnt="4" custScaleX="257685" custLinFactNeighborX="86792" custLinFactNeighborY="3101">
        <dgm:presLayoutVars>
          <dgm:chMax val="0"/>
          <dgm:chPref val="0"/>
          <dgm:bulletEnabled val="1"/>
        </dgm:presLayoutVars>
      </dgm:prSet>
      <dgm:spPr/>
    </dgm:pt>
  </dgm:ptLst>
  <dgm:cxnLst>
    <dgm:cxn modelId="{24CC4A11-BE8A-3044-A1DF-AFBA63BBC2CE}" srcId="{1D3595CA-D5D5-C349-98EB-7804761D0E78}" destId="{5653796B-7ADE-B440-AE11-E19B4028E36F}" srcOrd="1" destOrd="0" parTransId="{C0F0188B-2993-6943-995B-DA7FC8EFA64C}" sibTransId="{E0E76EAE-9AF7-374F-A806-0EAD725F9B84}"/>
    <dgm:cxn modelId="{ABCB9C2C-BF09-E542-9692-A8880A99B2DF}" srcId="{1D3595CA-D5D5-C349-98EB-7804761D0E78}" destId="{0295F611-15E9-844D-8DEB-FDBFA1CD3983}" srcOrd="2" destOrd="0" parTransId="{5BDF6861-CD97-8B48-B53D-F3B235D190EC}" sibTransId="{DAAF6200-5F4E-FE47-8B37-DF10F2112A63}"/>
    <dgm:cxn modelId="{D573DD33-26AD-C74C-86DB-72DE8269A3B7}" type="presOf" srcId="{5653796B-7ADE-B440-AE11-E19B4028E36F}" destId="{8795954F-54D7-B547-973C-DC717ED0807F}" srcOrd="0" destOrd="0" presId="urn:microsoft.com/office/officeart/2005/8/layout/matrix3"/>
    <dgm:cxn modelId="{BDB6E84A-4B3A-3846-ACE5-AE9F9D32F909}" type="presOf" srcId="{0295F611-15E9-844D-8DEB-FDBFA1CD3983}" destId="{4833BD5B-879A-374B-8F4B-422ABC2DD985}" srcOrd="0" destOrd="0" presId="urn:microsoft.com/office/officeart/2005/8/layout/matrix3"/>
    <dgm:cxn modelId="{4CF62E4F-F973-5A40-8A26-9F11A4F04359}" type="presOf" srcId="{1D3595CA-D5D5-C349-98EB-7804761D0E78}" destId="{F85EC3EB-85C4-DC49-AD57-785467717204}" srcOrd="0" destOrd="0" presId="urn:microsoft.com/office/officeart/2005/8/layout/matrix3"/>
    <dgm:cxn modelId="{4A503E61-1A54-6A48-8B5E-93F8AB9A8A68}" type="presOf" srcId="{BD6DA18C-5089-8B49-AA37-8E633D36C0A7}" destId="{245C491F-CB1B-D042-885B-A4C7BC0E2E46}" srcOrd="0" destOrd="0" presId="urn:microsoft.com/office/officeart/2005/8/layout/matrix3"/>
    <dgm:cxn modelId="{A470E4D6-24A2-1740-A941-B9DD19A39E84}" type="presOf" srcId="{4E4B2CB5-DA38-6545-9AAE-BA06686B8C31}" destId="{0EC8E0BF-D5B9-F340-8CB7-B2D7A96AF0BC}" srcOrd="0" destOrd="0" presId="urn:microsoft.com/office/officeart/2005/8/layout/matrix3"/>
    <dgm:cxn modelId="{64A1B7E6-1523-9A45-ACA9-9EEA28415E65}" srcId="{1D3595CA-D5D5-C349-98EB-7804761D0E78}" destId="{BD6DA18C-5089-8B49-AA37-8E633D36C0A7}" srcOrd="0" destOrd="0" parTransId="{99F802C4-8585-2049-8A33-C311AFCE7AA1}" sibTransId="{7260DDC3-A1E1-1C4F-A767-B759567A8A47}"/>
    <dgm:cxn modelId="{0044ABF0-2F6D-114D-A090-A4E7AF6F915E}" srcId="{1D3595CA-D5D5-C349-98EB-7804761D0E78}" destId="{4E4B2CB5-DA38-6545-9AAE-BA06686B8C31}" srcOrd="3" destOrd="0" parTransId="{A52841C3-4E8B-0643-AD68-6DDB92AC81B5}" sibTransId="{7CDD0697-7059-8244-9F46-E8A53DBF5364}"/>
    <dgm:cxn modelId="{D567710F-C062-4B42-A243-5BFDB85B50D7}" type="presParOf" srcId="{F85EC3EB-85C4-DC49-AD57-785467717204}" destId="{94D6F5B1-6F9E-3142-9048-C0194E53F32E}" srcOrd="0" destOrd="0" presId="urn:microsoft.com/office/officeart/2005/8/layout/matrix3"/>
    <dgm:cxn modelId="{759EA0C7-B9FD-124C-9A66-4F3A3B6E1403}" type="presParOf" srcId="{F85EC3EB-85C4-DC49-AD57-785467717204}" destId="{245C491F-CB1B-D042-885B-A4C7BC0E2E46}" srcOrd="1" destOrd="0" presId="urn:microsoft.com/office/officeart/2005/8/layout/matrix3"/>
    <dgm:cxn modelId="{39C68C2C-B0D1-5F45-8E81-591DF0D65FB9}" type="presParOf" srcId="{F85EC3EB-85C4-DC49-AD57-785467717204}" destId="{8795954F-54D7-B547-973C-DC717ED0807F}" srcOrd="2" destOrd="0" presId="urn:microsoft.com/office/officeart/2005/8/layout/matrix3"/>
    <dgm:cxn modelId="{54310309-15B3-4E44-92C0-8F5CB4240CD7}" type="presParOf" srcId="{F85EC3EB-85C4-DC49-AD57-785467717204}" destId="{4833BD5B-879A-374B-8F4B-422ABC2DD985}" srcOrd="3" destOrd="0" presId="urn:microsoft.com/office/officeart/2005/8/layout/matrix3"/>
    <dgm:cxn modelId="{4C166987-A0E0-5649-ACDE-7400A69EFD4F}" type="presParOf" srcId="{F85EC3EB-85C4-DC49-AD57-785467717204}" destId="{0EC8E0BF-D5B9-F340-8CB7-B2D7A96AF0B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4EC2F-D88E-4D48-8823-E5BD5CB63D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B27D2EC6-1E55-1D4B-8257-A37BFDF4FAA7}">
      <dgm:prSet/>
      <dgm:spPr/>
      <dgm:t>
        <a:bodyPr/>
        <a:lstStyle/>
        <a:p>
          <a:r>
            <a:rPr lang="es-ES" b="1"/>
            <a:t>Resolución de 23 de marzo de 2022</a:t>
          </a:r>
          <a:r>
            <a:rPr lang="es-ES"/>
            <a:t>, de la Dirección General de Formación Profesional para el Empleo, por la que se establecen </a:t>
          </a:r>
          <a:r>
            <a:rPr lang="es-ES" b="1"/>
            <a:t>las condiciones para uso del aula virtual para acciones de formación profesional para el empleo en modalidad presencial</a:t>
          </a:r>
          <a:r>
            <a:rPr lang="es-ES"/>
            <a:t>.</a:t>
          </a:r>
        </a:p>
      </dgm:t>
    </dgm:pt>
    <dgm:pt modelId="{502BC8CD-32B6-8646-B2D3-FFEE333E186C}" type="parTrans" cxnId="{4673527E-C54B-0A46-8779-8E1E8BF0F949}">
      <dgm:prSet/>
      <dgm:spPr/>
      <dgm:t>
        <a:bodyPr/>
        <a:lstStyle/>
        <a:p>
          <a:endParaRPr lang="es-ES"/>
        </a:p>
      </dgm:t>
    </dgm:pt>
    <dgm:pt modelId="{5A288382-D946-F445-B410-58876069422F}" type="sibTrans" cxnId="{4673527E-C54B-0A46-8779-8E1E8BF0F949}">
      <dgm:prSet/>
      <dgm:spPr/>
      <dgm:t>
        <a:bodyPr/>
        <a:lstStyle/>
        <a:p>
          <a:endParaRPr lang="es-ES"/>
        </a:p>
      </dgm:t>
    </dgm:pt>
    <dgm:pt modelId="{C1966AE2-5CDB-A64B-B484-AC1E6DD53D78}" type="pres">
      <dgm:prSet presAssocID="{7FF4EC2F-D88E-4D48-8823-E5BD5CB63D05}" presName="linear" presStyleCnt="0">
        <dgm:presLayoutVars>
          <dgm:animLvl val="lvl"/>
          <dgm:resizeHandles val="exact"/>
        </dgm:presLayoutVars>
      </dgm:prSet>
      <dgm:spPr/>
    </dgm:pt>
    <dgm:pt modelId="{D700E639-74DC-2F46-9E77-D4D9ECC0B7F3}" type="pres">
      <dgm:prSet presAssocID="{B27D2EC6-1E55-1D4B-8257-A37BFDF4FAA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9F0170A-78FA-574C-8E79-0AB85F96B5E3}" type="presOf" srcId="{B27D2EC6-1E55-1D4B-8257-A37BFDF4FAA7}" destId="{D700E639-74DC-2F46-9E77-D4D9ECC0B7F3}" srcOrd="0" destOrd="0" presId="urn:microsoft.com/office/officeart/2005/8/layout/vList2"/>
    <dgm:cxn modelId="{4673527E-C54B-0A46-8779-8E1E8BF0F949}" srcId="{7FF4EC2F-D88E-4D48-8823-E5BD5CB63D05}" destId="{B27D2EC6-1E55-1D4B-8257-A37BFDF4FAA7}" srcOrd="0" destOrd="0" parTransId="{502BC8CD-32B6-8646-B2D3-FFEE333E186C}" sibTransId="{5A288382-D946-F445-B410-58876069422F}"/>
    <dgm:cxn modelId="{6BD341B1-A365-3B44-9990-9FEEB6693D28}" type="presOf" srcId="{7FF4EC2F-D88E-4D48-8823-E5BD5CB63D05}" destId="{C1966AE2-5CDB-A64B-B484-AC1E6DD53D78}" srcOrd="0" destOrd="0" presId="urn:microsoft.com/office/officeart/2005/8/layout/vList2"/>
    <dgm:cxn modelId="{00EDA28B-AB47-7842-986E-3F547A33A312}" type="presParOf" srcId="{C1966AE2-5CDB-A64B-B484-AC1E6DD53D78}" destId="{D700E639-74DC-2F46-9E77-D4D9ECC0B7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61D177-AED5-B34E-BE5D-DE7EE2ECBA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E32C6DF9-150D-E842-88B6-BAA2EE3F282B}">
      <dgm:prSet/>
      <dgm:spPr/>
      <dgm:t>
        <a:bodyPr/>
        <a:lstStyle/>
        <a:p>
          <a:pPr algn="ctr"/>
          <a:r>
            <a:rPr lang="en-US" b="1"/>
            <a:t>Participación</a:t>
          </a:r>
          <a:endParaRPr lang="es-ES" b="1"/>
        </a:p>
      </dgm:t>
    </dgm:pt>
    <dgm:pt modelId="{361982D4-F381-BC48-B259-899AEADA4C5F}" type="parTrans" cxnId="{76481122-3E0C-C146-BD50-5A6876CC6AF0}">
      <dgm:prSet/>
      <dgm:spPr/>
      <dgm:t>
        <a:bodyPr/>
        <a:lstStyle/>
        <a:p>
          <a:endParaRPr lang="es-ES" b="1"/>
        </a:p>
      </dgm:t>
    </dgm:pt>
    <dgm:pt modelId="{58E76E39-0361-8545-98B8-8BF9B16F786A}" type="sibTrans" cxnId="{76481122-3E0C-C146-BD50-5A6876CC6AF0}">
      <dgm:prSet/>
      <dgm:spPr/>
      <dgm:t>
        <a:bodyPr/>
        <a:lstStyle/>
        <a:p>
          <a:endParaRPr lang="es-ES" b="1"/>
        </a:p>
      </dgm:t>
    </dgm:pt>
    <dgm:pt modelId="{E101140B-66FD-D543-8FE3-43F6E5BF9E60}">
      <dgm:prSet/>
      <dgm:spPr/>
      <dgm:t>
        <a:bodyPr/>
        <a:lstStyle/>
        <a:p>
          <a:pPr algn="ctr"/>
          <a:r>
            <a:rPr lang="en-US" b="1" dirty="0" err="1"/>
            <a:t>Aprendizaje</a:t>
          </a:r>
          <a:r>
            <a:rPr lang="en-US" b="1" dirty="0"/>
            <a:t> mas </a:t>
          </a:r>
          <a:r>
            <a:rPr lang="en-US" b="1" dirty="0" err="1"/>
            <a:t>significativo</a:t>
          </a:r>
          <a:r>
            <a:rPr lang="en-US" b="1" dirty="0"/>
            <a:t> </a:t>
          </a:r>
          <a:r>
            <a:rPr lang="en-US" b="1" dirty="0" err="1"/>
            <a:t>cuando</a:t>
          </a:r>
          <a:r>
            <a:rPr lang="en-US" b="1" dirty="0"/>
            <a:t> se </a:t>
          </a:r>
          <a:r>
            <a:rPr lang="en-US" b="1" dirty="0" err="1"/>
            <a:t>involucran</a:t>
          </a:r>
          <a:r>
            <a:rPr lang="en-US" b="1" dirty="0"/>
            <a:t> con un </a:t>
          </a:r>
          <a:r>
            <a:rPr lang="en-US" b="1" dirty="0" err="1"/>
            <a:t>rol</a:t>
          </a:r>
          <a:r>
            <a:rPr lang="en-US" b="1" dirty="0"/>
            <a:t> y </a:t>
          </a:r>
          <a:r>
            <a:rPr lang="en-US" b="1" dirty="0" err="1"/>
            <a:t>una</a:t>
          </a:r>
          <a:r>
            <a:rPr lang="en-US" b="1" dirty="0"/>
            <a:t> </a:t>
          </a:r>
          <a:r>
            <a:rPr lang="en-US" b="1" dirty="0" err="1"/>
            <a:t>responsabilidad</a:t>
          </a:r>
          <a:endParaRPr lang="es-ES" b="1" dirty="0"/>
        </a:p>
      </dgm:t>
    </dgm:pt>
    <dgm:pt modelId="{606EFC2E-8299-8F46-B52A-A7B148190DDA}" type="parTrans" cxnId="{873E2912-0E01-9546-A17D-1A1AF7F5CD90}">
      <dgm:prSet/>
      <dgm:spPr/>
      <dgm:t>
        <a:bodyPr/>
        <a:lstStyle/>
        <a:p>
          <a:endParaRPr lang="es-ES" b="1"/>
        </a:p>
      </dgm:t>
    </dgm:pt>
    <dgm:pt modelId="{8CFA6E84-B9DC-BA4D-BEB6-D5DDA4EC834E}" type="sibTrans" cxnId="{873E2912-0E01-9546-A17D-1A1AF7F5CD90}">
      <dgm:prSet/>
      <dgm:spPr/>
      <dgm:t>
        <a:bodyPr/>
        <a:lstStyle/>
        <a:p>
          <a:endParaRPr lang="es-ES" b="1"/>
        </a:p>
      </dgm:t>
    </dgm:pt>
    <dgm:pt modelId="{26758860-9293-D94B-AE40-FC9077BEDE99}">
      <dgm:prSet/>
      <dgm:spPr/>
      <dgm:t>
        <a:bodyPr/>
        <a:lstStyle/>
        <a:p>
          <a:pPr algn="ctr"/>
          <a:r>
            <a:rPr lang="en-US" b="1" dirty="0" err="1"/>
            <a:t>Facilita</a:t>
          </a:r>
          <a:r>
            <a:rPr lang="en-US" b="1" dirty="0"/>
            <a:t> la </a:t>
          </a:r>
          <a:r>
            <a:rPr lang="en-US" b="1" dirty="0" err="1"/>
            <a:t>comprobación</a:t>
          </a:r>
          <a:r>
            <a:rPr lang="en-US" b="1" dirty="0"/>
            <a:t> de </a:t>
          </a:r>
          <a:r>
            <a:rPr lang="en-US" b="1" dirty="0" err="1"/>
            <a:t>asimilación</a:t>
          </a:r>
          <a:r>
            <a:rPr lang="en-US" b="1" dirty="0"/>
            <a:t> de </a:t>
          </a:r>
          <a:r>
            <a:rPr lang="en-US" b="1" dirty="0" err="1"/>
            <a:t>contenidos</a:t>
          </a:r>
          <a:endParaRPr lang="es-ES" b="1" dirty="0"/>
        </a:p>
      </dgm:t>
    </dgm:pt>
    <dgm:pt modelId="{EE3BAB22-6222-F541-BC0A-84AB7416AE21}" type="parTrans" cxnId="{25676082-2E33-EF45-B460-3DF7187579FD}">
      <dgm:prSet/>
      <dgm:spPr/>
      <dgm:t>
        <a:bodyPr/>
        <a:lstStyle/>
        <a:p>
          <a:endParaRPr lang="es-ES" b="1"/>
        </a:p>
      </dgm:t>
    </dgm:pt>
    <dgm:pt modelId="{1D780462-C0CA-154F-80E9-02C528A7B805}" type="sibTrans" cxnId="{25676082-2E33-EF45-B460-3DF7187579FD}">
      <dgm:prSet/>
      <dgm:spPr/>
      <dgm:t>
        <a:bodyPr/>
        <a:lstStyle/>
        <a:p>
          <a:endParaRPr lang="es-ES" b="1"/>
        </a:p>
      </dgm:t>
    </dgm:pt>
    <dgm:pt modelId="{0370D3C9-D945-5E40-9946-383B25ECC20F}" type="pres">
      <dgm:prSet presAssocID="{3361D177-AED5-B34E-BE5D-DE7EE2ECBA25}" presName="linear" presStyleCnt="0">
        <dgm:presLayoutVars>
          <dgm:animLvl val="lvl"/>
          <dgm:resizeHandles val="exact"/>
        </dgm:presLayoutVars>
      </dgm:prSet>
      <dgm:spPr/>
    </dgm:pt>
    <dgm:pt modelId="{55CBCBB4-55D5-B64C-AD0E-6D2B488DAEE5}" type="pres">
      <dgm:prSet presAssocID="{E32C6DF9-150D-E842-88B6-BAA2EE3F282B}" presName="parentText" presStyleLbl="node1" presStyleIdx="0" presStyleCnt="3" custLinFactNeighborX="76" custLinFactNeighborY="21659">
        <dgm:presLayoutVars>
          <dgm:chMax val="0"/>
          <dgm:bulletEnabled val="1"/>
        </dgm:presLayoutVars>
      </dgm:prSet>
      <dgm:spPr/>
    </dgm:pt>
    <dgm:pt modelId="{02C4D25D-42ED-6044-8592-5BD460E4814A}" type="pres">
      <dgm:prSet presAssocID="{58E76E39-0361-8545-98B8-8BF9B16F786A}" presName="spacer" presStyleCnt="0"/>
      <dgm:spPr/>
    </dgm:pt>
    <dgm:pt modelId="{47145F35-247E-A941-94A6-670467C09802}" type="pres">
      <dgm:prSet presAssocID="{E101140B-66FD-D543-8FE3-43F6E5BF9E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196129-A99C-B940-8B5C-BF0A81DA804F}" type="pres">
      <dgm:prSet presAssocID="{8CFA6E84-B9DC-BA4D-BEB6-D5DDA4EC834E}" presName="spacer" presStyleCnt="0"/>
      <dgm:spPr/>
    </dgm:pt>
    <dgm:pt modelId="{900D709E-0CB8-254C-A694-F7A66A9D3696}" type="pres">
      <dgm:prSet presAssocID="{26758860-9293-D94B-AE40-FC9077BEDE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3E2912-0E01-9546-A17D-1A1AF7F5CD90}" srcId="{3361D177-AED5-B34E-BE5D-DE7EE2ECBA25}" destId="{E101140B-66FD-D543-8FE3-43F6E5BF9E60}" srcOrd="1" destOrd="0" parTransId="{606EFC2E-8299-8F46-B52A-A7B148190DDA}" sibTransId="{8CFA6E84-B9DC-BA4D-BEB6-D5DDA4EC834E}"/>
    <dgm:cxn modelId="{76481122-3E0C-C146-BD50-5A6876CC6AF0}" srcId="{3361D177-AED5-B34E-BE5D-DE7EE2ECBA25}" destId="{E32C6DF9-150D-E842-88B6-BAA2EE3F282B}" srcOrd="0" destOrd="0" parTransId="{361982D4-F381-BC48-B259-899AEADA4C5F}" sibTransId="{58E76E39-0361-8545-98B8-8BF9B16F786A}"/>
    <dgm:cxn modelId="{7B922639-B4C2-1748-9F5A-18D709CF602A}" type="presOf" srcId="{E101140B-66FD-D543-8FE3-43F6E5BF9E60}" destId="{47145F35-247E-A941-94A6-670467C09802}" srcOrd="0" destOrd="0" presId="urn:microsoft.com/office/officeart/2005/8/layout/vList2"/>
    <dgm:cxn modelId="{E3C70A61-998B-D440-BE52-A1F0440B8D83}" type="presOf" srcId="{E32C6DF9-150D-E842-88B6-BAA2EE3F282B}" destId="{55CBCBB4-55D5-B64C-AD0E-6D2B488DAEE5}" srcOrd="0" destOrd="0" presId="urn:microsoft.com/office/officeart/2005/8/layout/vList2"/>
    <dgm:cxn modelId="{25676082-2E33-EF45-B460-3DF7187579FD}" srcId="{3361D177-AED5-B34E-BE5D-DE7EE2ECBA25}" destId="{26758860-9293-D94B-AE40-FC9077BEDE99}" srcOrd="2" destOrd="0" parTransId="{EE3BAB22-6222-F541-BC0A-84AB7416AE21}" sibTransId="{1D780462-C0CA-154F-80E9-02C528A7B805}"/>
    <dgm:cxn modelId="{BCDE08CA-F6EB-FE40-9DE0-45DF86992F81}" type="presOf" srcId="{3361D177-AED5-B34E-BE5D-DE7EE2ECBA25}" destId="{0370D3C9-D945-5E40-9946-383B25ECC20F}" srcOrd="0" destOrd="0" presId="urn:microsoft.com/office/officeart/2005/8/layout/vList2"/>
    <dgm:cxn modelId="{171DD0DC-D2C4-9B4B-A637-66EEE843237C}" type="presOf" srcId="{26758860-9293-D94B-AE40-FC9077BEDE99}" destId="{900D709E-0CB8-254C-A694-F7A66A9D3696}" srcOrd="0" destOrd="0" presId="urn:microsoft.com/office/officeart/2005/8/layout/vList2"/>
    <dgm:cxn modelId="{0FD6EA6A-9189-2E4E-A685-E8CF94D44DAA}" type="presParOf" srcId="{0370D3C9-D945-5E40-9946-383B25ECC20F}" destId="{55CBCBB4-55D5-B64C-AD0E-6D2B488DAEE5}" srcOrd="0" destOrd="0" presId="urn:microsoft.com/office/officeart/2005/8/layout/vList2"/>
    <dgm:cxn modelId="{A9513BD1-1EE9-8A4E-9812-93CB7F81696C}" type="presParOf" srcId="{0370D3C9-D945-5E40-9946-383B25ECC20F}" destId="{02C4D25D-42ED-6044-8592-5BD460E4814A}" srcOrd="1" destOrd="0" presId="urn:microsoft.com/office/officeart/2005/8/layout/vList2"/>
    <dgm:cxn modelId="{C1E3584A-D8EC-4D48-8363-D5D37F8C3F37}" type="presParOf" srcId="{0370D3C9-D945-5E40-9946-383B25ECC20F}" destId="{47145F35-247E-A941-94A6-670467C09802}" srcOrd="2" destOrd="0" presId="urn:microsoft.com/office/officeart/2005/8/layout/vList2"/>
    <dgm:cxn modelId="{78B3C86F-5F8E-534C-BE54-7CECEFDC22E8}" type="presParOf" srcId="{0370D3C9-D945-5E40-9946-383B25ECC20F}" destId="{EE196129-A99C-B940-8B5C-BF0A81DA804F}" srcOrd="3" destOrd="0" presId="urn:microsoft.com/office/officeart/2005/8/layout/vList2"/>
    <dgm:cxn modelId="{83138004-D06A-9E43-97C7-CE27DB8C64FF}" type="presParOf" srcId="{0370D3C9-D945-5E40-9946-383B25ECC20F}" destId="{900D709E-0CB8-254C-A694-F7A66A9D36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44DC6-6BF9-D84D-BA9C-81738508A1D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4ACDE0A-1010-FF42-82BC-9AFC18B50F5A}">
      <dgm:prSet custT="1"/>
      <dgm:spPr/>
      <dgm:t>
        <a:bodyPr/>
        <a:lstStyle/>
        <a:p>
          <a:pPr algn="ctr"/>
          <a:r>
            <a:rPr lang="en-US" sz="3200" b="1"/>
            <a:t>Favorecen la planificación de estrategias</a:t>
          </a:r>
          <a:endParaRPr lang="es-ES" sz="3200" b="1"/>
        </a:p>
      </dgm:t>
    </dgm:pt>
    <dgm:pt modelId="{26FE87E7-6C4E-2B4E-A7C4-0DC3D4D803E3}" type="parTrans" cxnId="{34AA4873-19B0-144C-A339-3232A5BF636B}">
      <dgm:prSet/>
      <dgm:spPr/>
      <dgm:t>
        <a:bodyPr/>
        <a:lstStyle/>
        <a:p>
          <a:pPr algn="ctr"/>
          <a:endParaRPr lang="es-ES" sz="2400" b="1"/>
        </a:p>
      </dgm:t>
    </dgm:pt>
    <dgm:pt modelId="{71B9E292-F6B7-B64C-A087-21C4F595B630}" type="sibTrans" cxnId="{34AA4873-19B0-144C-A339-3232A5BF636B}">
      <dgm:prSet/>
      <dgm:spPr/>
      <dgm:t>
        <a:bodyPr/>
        <a:lstStyle/>
        <a:p>
          <a:pPr algn="ctr"/>
          <a:endParaRPr lang="es-ES" sz="2400" b="1"/>
        </a:p>
      </dgm:t>
    </dgm:pt>
    <dgm:pt modelId="{ED7046D5-683C-ED47-8DC7-64BD41E40267}">
      <dgm:prSet custT="1"/>
      <dgm:spPr/>
      <dgm:t>
        <a:bodyPr/>
        <a:lstStyle/>
        <a:p>
          <a:pPr algn="ctr"/>
          <a:r>
            <a:rPr lang="en-US" sz="3200" b="1" dirty="0"/>
            <a:t>La </a:t>
          </a:r>
          <a:r>
            <a:rPr lang="en-US" sz="3200" b="1" dirty="0" err="1"/>
            <a:t>negociación</a:t>
          </a:r>
          <a:r>
            <a:rPr lang="en-US" sz="3200" b="1" dirty="0"/>
            <a:t> y la </a:t>
          </a:r>
          <a:r>
            <a:rPr lang="en-US" sz="3200" b="1" dirty="0" err="1"/>
            <a:t>toma</a:t>
          </a:r>
          <a:r>
            <a:rPr lang="en-US" sz="3200" b="1" dirty="0"/>
            <a:t> de </a:t>
          </a:r>
          <a:r>
            <a:rPr lang="en-US" sz="3200" b="1" dirty="0" err="1"/>
            <a:t>decisiones</a:t>
          </a:r>
          <a:endParaRPr lang="es-ES" sz="3200" b="1" dirty="0"/>
        </a:p>
      </dgm:t>
    </dgm:pt>
    <dgm:pt modelId="{DAAFF7CA-EDEC-DE45-83EB-1B2F75A1ABD9}" type="parTrans" cxnId="{D75E607B-E9A4-C847-8C8C-7789B6D8987B}">
      <dgm:prSet/>
      <dgm:spPr/>
      <dgm:t>
        <a:bodyPr/>
        <a:lstStyle/>
        <a:p>
          <a:pPr algn="ctr"/>
          <a:endParaRPr lang="es-ES" sz="2400" b="1"/>
        </a:p>
      </dgm:t>
    </dgm:pt>
    <dgm:pt modelId="{9A306D99-74C6-484C-ABA7-F3B24BDFAF90}" type="sibTrans" cxnId="{D75E607B-E9A4-C847-8C8C-7789B6D8987B}">
      <dgm:prSet/>
      <dgm:spPr/>
      <dgm:t>
        <a:bodyPr/>
        <a:lstStyle/>
        <a:p>
          <a:pPr algn="ctr"/>
          <a:endParaRPr lang="es-ES" sz="2400" b="1"/>
        </a:p>
      </dgm:t>
    </dgm:pt>
    <dgm:pt modelId="{5C76BC51-9236-7F47-BF2F-A6919E8F103C}">
      <dgm:prSet custT="1"/>
      <dgm:spPr/>
      <dgm:t>
        <a:bodyPr/>
        <a:lstStyle/>
        <a:p>
          <a:pPr algn="ctr"/>
          <a:r>
            <a:rPr lang="es-ES" sz="2400" b="1" dirty="0"/>
            <a:t>Permiten un escenario que facilita la comunicación y las relaciones interpersonales propiciando un clima organizacional positivo al fomentar la competencia y el trabajo colaborativo </a:t>
          </a:r>
        </a:p>
      </dgm:t>
    </dgm:pt>
    <dgm:pt modelId="{C94D292A-3EE3-814F-8F4A-0CC2BF786B33}" type="parTrans" cxnId="{DAC8F8F4-97EB-7346-BC86-5EFCBCA67C8E}">
      <dgm:prSet/>
      <dgm:spPr/>
      <dgm:t>
        <a:bodyPr/>
        <a:lstStyle/>
        <a:p>
          <a:pPr algn="ctr"/>
          <a:endParaRPr lang="es-ES" sz="2400" b="1"/>
        </a:p>
      </dgm:t>
    </dgm:pt>
    <dgm:pt modelId="{9E415642-D03D-4A41-A25C-6711741D49DA}" type="sibTrans" cxnId="{DAC8F8F4-97EB-7346-BC86-5EFCBCA67C8E}">
      <dgm:prSet/>
      <dgm:spPr/>
      <dgm:t>
        <a:bodyPr/>
        <a:lstStyle/>
        <a:p>
          <a:pPr algn="ctr"/>
          <a:endParaRPr lang="es-ES" sz="2400" b="1"/>
        </a:p>
      </dgm:t>
    </dgm:pt>
    <dgm:pt modelId="{90C9C163-B3DA-E44A-AD98-856702BC9CA1}" type="pres">
      <dgm:prSet presAssocID="{CE444DC6-6BF9-D84D-BA9C-81738508A1DB}" presName="linear" presStyleCnt="0">
        <dgm:presLayoutVars>
          <dgm:animLvl val="lvl"/>
          <dgm:resizeHandles val="exact"/>
        </dgm:presLayoutVars>
      </dgm:prSet>
      <dgm:spPr/>
    </dgm:pt>
    <dgm:pt modelId="{25EFEC09-DF55-6542-AF6F-8E0E70B0F55D}" type="pres">
      <dgm:prSet presAssocID="{14ACDE0A-1010-FF42-82BC-9AFC18B50F5A}" presName="parentText" presStyleLbl="node1" presStyleIdx="0" presStyleCnt="3" custLinFactY="278" custLinFactNeighborX="-1512" custLinFactNeighborY="100000">
        <dgm:presLayoutVars>
          <dgm:chMax val="0"/>
          <dgm:bulletEnabled val="1"/>
        </dgm:presLayoutVars>
      </dgm:prSet>
      <dgm:spPr/>
    </dgm:pt>
    <dgm:pt modelId="{9FA132B3-0E06-C64C-BF9F-B3F2DB7E1DF4}" type="pres">
      <dgm:prSet presAssocID="{71B9E292-F6B7-B64C-A087-21C4F595B630}" presName="spacer" presStyleCnt="0"/>
      <dgm:spPr/>
    </dgm:pt>
    <dgm:pt modelId="{FCDBE7DD-7642-9141-8B68-FB04D05D1B09}" type="pres">
      <dgm:prSet presAssocID="{ED7046D5-683C-ED47-8DC7-64BD41E40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C8FFA9-1984-1549-A7F9-664EAA78472D}" type="pres">
      <dgm:prSet presAssocID="{9A306D99-74C6-484C-ABA7-F3B24BDFAF90}" presName="spacer" presStyleCnt="0"/>
      <dgm:spPr/>
    </dgm:pt>
    <dgm:pt modelId="{18B3D124-F46E-0149-A8A5-ECFC2E9650CB}" type="pres">
      <dgm:prSet presAssocID="{5C76BC51-9236-7F47-BF2F-A6919E8F103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82A7803-203C-B74E-861B-18D7E3BDB8CE}" type="presOf" srcId="{14ACDE0A-1010-FF42-82BC-9AFC18B50F5A}" destId="{25EFEC09-DF55-6542-AF6F-8E0E70B0F55D}" srcOrd="0" destOrd="0" presId="urn:microsoft.com/office/officeart/2005/8/layout/vList2"/>
    <dgm:cxn modelId="{AA0A9625-888B-414A-A9A9-3D69DCA0A4D9}" type="presOf" srcId="{5C76BC51-9236-7F47-BF2F-A6919E8F103C}" destId="{18B3D124-F46E-0149-A8A5-ECFC2E9650CB}" srcOrd="0" destOrd="0" presId="urn:microsoft.com/office/officeart/2005/8/layout/vList2"/>
    <dgm:cxn modelId="{91AF9C6B-C660-4C4D-BFD3-33271B93D053}" type="presOf" srcId="{CE444DC6-6BF9-D84D-BA9C-81738508A1DB}" destId="{90C9C163-B3DA-E44A-AD98-856702BC9CA1}" srcOrd="0" destOrd="0" presId="urn:microsoft.com/office/officeart/2005/8/layout/vList2"/>
    <dgm:cxn modelId="{34AA4873-19B0-144C-A339-3232A5BF636B}" srcId="{CE444DC6-6BF9-D84D-BA9C-81738508A1DB}" destId="{14ACDE0A-1010-FF42-82BC-9AFC18B50F5A}" srcOrd="0" destOrd="0" parTransId="{26FE87E7-6C4E-2B4E-A7C4-0DC3D4D803E3}" sibTransId="{71B9E292-F6B7-B64C-A087-21C4F595B630}"/>
    <dgm:cxn modelId="{D75E607B-E9A4-C847-8C8C-7789B6D8987B}" srcId="{CE444DC6-6BF9-D84D-BA9C-81738508A1DB}" destId="{ED7046D5-683C-ED47-8DC7-64BD41E40267}" srcOrd="1" destOrd="0" parTransId="{DAAFF7CA-EDEC-DE45-83EB-1B2F75A1ABD9}" sibTransId="{9A306D99-74C6-484C-ABA7-F3B24BDFAF90}"/>
    <dgm:cxn modelId="{E6E735E0-E957-A44E-AF57-85970460F116}" type="presOf" srcId="{ED7046D5-683C-ED47-8DC7-64BD41E40267}" destId="{FCDBE7DD-7642-9141-8B68-FB04D05D1B09}" srcOrd="0" destOrd="0" presId="urn:microsoft.com/office/officeart/2005/8/layout/vList2"/>
    <dgm:cxn modelId="{DAC8F8F4-97EB-7346-BC86-5EFCBCA67C8E}" srcId="{CE444DC6-6BF9-D84D-BA9C-81738508A1DB}" destId="{5C76BC51-9236-7F47-BF2F-A6919E8F103C}" srcOrd="2" destOrd="0" parTransId="{C94D292A-3EE3-814F-8F4A-0CC2BF786B33}" sibTransId="{9E415642-D03D-4A41-A25C-6711741D49DA}"/>
    <dgm:cxn modelId="{844365BE-1B49-3C41-9A46-73E44E0F8CE3}" type="presParOf" srcId="{90C9C163-B3DA-E44A-AD98-856702BC9CA1}" destId="{25EFEC09-DF55-6542-AF6F-8E0E70B0F55D}" srcOrd="0" destOrd="0" presId="urn:microsoft.com/office/officeart/2005/8/layout/vList2"/>
    <dgm:cxn modelId="{229724B7-021D-1A42-B11A-381CDC3447A0}" type="presParOf" srcId="{90C9C163-B3DA-E44A-AD98-856702BC9CA1}" destId="{9FA132B3-0E06-C64C-BF9F-B3F2DB7E1DF4}" srcOrd="1" destOrd="0" presId="urn:microsoft.com/office/officeart/2005/8/layout/vList2"/>
    <dgm:cxn modelId="{2A1088D1-B079-D148-8540-F95465610148}" type="presParOf" srcId="{90C9C163-B3DA-E44A-AD98-856702BC9CA1}" destId="{FCDBE7DD-7642-9141-8B68-FB04D05D1B09}" srcOrd="2" destOrd="0" presId="urn:microsoft.com/office/officeart/2005/8/layout/vList2"/>
    <dgm:cxn modelId="{207AD05F-11E9-0141-BEAE-23A57C281797}" type="presParOf" srcId="{90C9C163-B3DA-E44A-AD98-856702BC9CA1}" destId="{35C8FFA9-1984-1549-A7F9-664EAA78472D}" srcOrd="3" destOrd="0" presId="urn:microsoft.com/office/officeart/2005/8/layout/vList2"/>
    <dgm:cxn modelId="{5460BA55-E981-F344-B322-804E761CB855}" type="presParOf" srcId="{90C9C163-B3DA-E44A-AD98-856702BC9CA1}" destId="{18B3D124-F46E-0149-A8A5-ECFC2E9650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F6A550-D982-CB49-B65F-9635E3BF7727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1FCFF564-E584-704A-83D7-B5003DEABFE0}">
      <dgm:prSet custT="1"/>
      <dgm:spPr/>
      <dgm:t>
        <a:bodyPr/>
        <a:lstStyle/>
        <a:p>
          <a:r>
            <a:rPr lang="es-ES_tradnl" sz="5400" b="1" dirty="0"/>
            <a:t>EL APRENDIZAJE INMERSIVO: procesos de Realidad Virtual y Realidad Aumentada</a:t>
          </a:r>
          <a:endParaRPr lang="es-ES" sz="5400" b="1" dirty="0"/>
        </a:p>
      </dgm:t>
    </dgm:pt>
    <dgm:pt modelId="{837DF3C9-34F6-5342-BA69-292210435827}" type="parTrans" cxnId="{ED5AE19A-563D-3241-A1A3-D42AEA6CFABE}">
      <dgm:prSet/>
      <dgm:spPr/>
      <dgm:t>
        <a:bodyPr/>
        <a:lstStyle/>
        <a:p>
          <a:endParaRPr lang="es-ES" sz="3600" b="1"/>
        </a:p>
      </dgm:t>
    </dgm:pt>
    <dgm:pt modelId="{05FCA805-C279-5541-B6D8-7BA400058C82}" type="sibTrans" cxnId="{ED5AE19A-563D-3241-A1A3-D42AEA6CFABE}">
      <dgm:prSet/>
      <dgm:spPr/>
      <dgm:t>
        <a:bodyPr/>
        <a:lstStyle/>
        <a:p>
          <a:endParaRPr lang="es-ES" sz="3600" b="1"/>
        </a:p>
      </dgm:t>
    </dgm:pt>
    <dgm:pt modelId="{8E60CD38-FBC5-1C4F-A129-6F197E8B66B4}" type="pres">
      <dgm:prSet presAssocID="{A2F6A550-D982-CB49-B65F-9635E3BF7727}" presName="linear" presStyleCnt="0">
        <dgm:presLayoutVars>
          <dgm:animLvl val="lvl"/>
          <dgm:resizeHandles val="exact"/>
        </dgm:presLayoutVars>
      </dgm:prSet>
      <dgm:spPr/>
    </dgm:pt>
    <dgm:pt modelId="{73E7F2A7-6886-7642-85AA-B2685DA6768A}" type="pres">
      <dgm:prSet presAssocID="{1FCFF564-E584-704A-83D7-B5003DEABFE0}" presName="parentText" presStyleLbl="node1" presStyleIdx="0" presStyleCnt="1" custScaleY="396820" custLinFactY="-100000" custLinFactNeighborX="1066" custLinFactNeighborY="-135196">
        <dgm:presLayoutVars>
          <dgm:chMax val="0"/>
          <dgm:bulletEnabled val="1"/>
        </dgm:presLayoutVars>
      </dgm:prSet>
      <dgm:spPr/>
    </dgm:pt>
  </dgm:ptLst>
  <dgm:cxnLst>
    <dgm:cxn modelId="{97E1AF1D-C3A2-CB46-8F10-CF5F70F9044D}" type="presOf" srcId="{1FCFF564-E584-704A-83D7-B5003DEABFE0}" destId="{73E7F2A7-6886-7642-85AA-B2685DA6768A}" srcOrd="0" destOrd="0" presId="urn:microsoft.com/office/officeart/2005/8/layout/vList2"/>
    <dgm:cxn modelId="{ED5AE19A-563D-3241-A1A3-D42AEA6CFABE}" srcId="{A2F6A550-D982-CB49-B65F-9635E3BF7727}" destId="{1FCFF564-E584-704A-83D7-B5003DEABFE0}" srcOrd="0" destOrd="0" parTransId="{837DF3C9-34F6-5342-BA69-292210435827}" sibTransId="{05FCA805-C279-5541-B6D8-7BA400058C82}"/>
    <dgm:cxn modelId="{55E237A6-D3EA-9A41-9BF7-B2ACD15191CE}" type="presOf" srcId="{A2F6A550-D982-CB49-B65F-9635E3BF7727}" destId="{8E60CD38-FBC5-1C4F-A129-6F197E8B66B4}" srcOrd="0" destOrd="0" presId="urn:microsoft.com/office/officeart/2005/8/layout/vList2"/>
    <dgm:cxn modelId="{74920137-30DC-874C-ABE5-9EEF931AA558}" type="presParOf" srcId="{8E60CD38-FBC5-1C4F-A129-6F197E8B66B4}" destId="{73E7F2A7-6886-7642-85AA-B2685DA676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FA302B-7C87-5B4A-8FAD-82E34F279AD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DC35B6E4-8939-3C44-8355-49187F0DED89}">
      <dgm:prSet/>
      <dgm:spPr/>
      <dgm:t>
        <a:bodyPr/>
        <a:lstStyle/>
        <a:p>
          <a:r>
            <a:rPr lang="es-ES_tradnl" b="1" dirty="0"/>
            <a:t>PIRÁMIDE DEL APENDIZAJE DE EDGAR</a:t>
          </a:r>
          <a:endParaRPr lang="es-ES" b="1" dirty="0"/>
        </a:p>
      </dgm:t>
    </dgm:pt>
    <dgm:pt modelId="{D91AFD55-0C25-6243-AE1D-C6A069C5C706}" type="parTrans" cxnId="{519411CE-45EC-AB47-B3FA-D6349493453A}">
      <dgm:prSet/>
      <dgm:spPr/>
      <dgm:t>
        <a:bodyPr/>
        <a:lstStyle/>
        <a:p>
          <a:endParaRPr lang="es-ES"/>
        </a:p>
      </dgm:t>
    </dgm:pt>
    <dgm:pt modelId="{FBF8D8F9-530D-4845-8DAA-57C4E60A6C21}" type="sibTrans" cxnId="{519411CE-45EC-AB47-B3FA-D6349493453A}">
      <dgm:prSet/>
      <dgm:spPr/>
      <dgm:t>
        <a:bodyPr/>
        <a:lstStyle/>
        <a:p>
          <a:endParaRPr lang="es-ES"/>
        </a:p>
      </dgm:t>
    </dgm:pt>
    <dgm:pt modelId="{19D0A591-B8C8-E54D-8116-AEE86F1C258B}" type="pres">
      <dgm:prSet presAssocID="{64FA302B-7C87-5B4A-8FAD-82E34F279ADC}" presName="linear" presStyleCnt="0">
        <dgm:presLayoutVars>
          <dgm:animLvl val="lvl"/>
          <dgm:resizeHandles val="exact"/>
        </dgm:presLayoutVars>
      </dgm:prSet>
      <dgm:spPr/>
    </dgm:pt>
    <dgm:pt modelId="{DDEA1CDC-6E59-0142-92CA-5D5B023A4916}" type="pres">
      <dgm:prSet presAssocID="{DC35B6E4-8939-3C44-8355-49187F0DED89}" presName="parentText" presStyleLbl="node1" presStyleIdx="0" presStyleCnt="1" custLinFactNeighborX="85278" custLinFactNeighborY="-8666">
        <dgm:presLayoutVars>
          <dgm:chMax val="0"/>
          <dgm:bulletEnabled val="1"/>
        </dgm:presLayoutVars>
      </dgm:prSet>
      <dgm:spPr/>
    </dgm:pt>
  </dgm:ptLst>
  <dgm:cxnLst>
    <dgm:cxn modelId="{B814A20F-58D3-AF4F-AAD5-15715C09FF2D}" type="presOf" srcId="{64FA302B-7C87-5B4A-8FAD-82E34F279ADC}" destId="{19D0A591-B8C8-E54D-8116-AEE86F1C258B}" srcOrd="0" destOrd="0" presId="urn:microsoft.com/office/officeart/2005/8/layout/vList2"/>
    <dgm:cxn modelId="{77A8D6A4-4DAB-3446-A999-99063EFAFBD9}" type="presOf" srcId="{DC35B6E4-8939-3C44-8355-49187F0DED89}" destId="{DDEA1CDC-6E59-0142-92CA-5D5B023A4916}" srcOrd="0" destOrd="0" presId="urn:microsoft.com/office/officeart/2005/8/layout/vList2"/>
    <dgm:cxn modelId="{519411CE-45EC-AB47-B3FA-D6349493453A}" srcId="{64FA302B-7C87-5B4A-8FAD-82E34F279ADC}" destId="{DC35B6E4-8939-3C44-8355-49187F0DED89}" srcOrd="0" destOrd="0" parTransId="{D91AFD55-0C25-6243-AE1D-C6A069C5C706}" sibTransId="{FBF8D8F9-530D-4845-8DAA-57C4E60A6C21}"/>
    <dgm:cxn modelId="{768852F3-102C-2A4D-A167-C73AD2B23277}" type="presParOf" srcId="{19D0A591-B8C8-E54D-8116-AEE86F1C258B}" destId="{DDEA1CDC-6E59-0142-92CA-5D5B023A49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FFC278-1067-744E-90C4-519B1848759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FD18F91B-041A-6D41-ADA2-5408C9327007}">
      <dgm:prSet custT="1"/>
      <dgm:spPr/>
      <dgm:t>
        <a:bodyPr/>
        <a:lstStyle/>
        <a:p>
          <a:pPr algn="ctr"/>
          <a:r>
            <a:rPr lang="es-ES_tradnl" sz="4000" b="1" dirty="0">
              <a:solidFill>
                <a:srgbClr val="FFFF00"/>
              </a:solidFill>
            </a:rPr>
            <a:t>VENTAJAS EMPÍRICAS DE LA FORMACIÓN INMERSIVA</a:t>
          </a:r>
          <a:endParaRPr lang="es-ES" sz="4000" b="1" dirty="0">
            <a:solidFill>
              <a:srgbClr val="FFFF00"/>
            </a:solidFill>
          </a:endParaRPr>
        </a:p>
      </dgm:t>
    </dgm:pt>
    <dgm:pt modelId="{135C17D4-041C-D146-B05B-B4290EC8C8C9}" type="parTrans" cxnId="{13977B08-782C-2341-8582-9FA0A6BCE99F}">
      <dgm:prSet/>
      <dgm:spPr/>
      <dgm:t>
        <a:bodyPr/>
        <a:lstStyle/>
        <a:p>
          <a:endParaRPr lang="es-ES" sz="2800" b="1"/>
        </a:p>
      </dgm:t>
    </dgm:pt>
    <dgm:pt modelId="{8F987AEC-DE5E-C949-BFEF-EFF6E925E963}" type="sibTrans" cxnId="{13977B08-782C-2341-8582-9FA0A6BCE99F}">
      <dgm:prSet/>
      <dgm:spPr/>
      <dgm:t>
        <a:bodyPr/>
        <a:lstStyle/>
        <a:p>
          <a:endParaRPr lang="es-ES" sz="2800" b="1"/>
        </a:p>
      </dgm:t>
    </dgm:pt>
    <dgm:pt modelId="{AD2737E8-3695-6743-A569-ED72811DF657}" type="pres">
      <dgm:prSet presAssocID="{23FFC278-1067-744E-90C4-519B18487598}" presName="linear" presStyleCnt="0">
        <dgm:presLayoutVars>
          <dgm:animLvl val="lvl"/>
          <dgm:resizeHandles val="exact"/>
        </dgm:presLayoutVars>
      </dgm:prSet>
      <dgm:spPr/>
    </dgm:pt>
    <dgm:pt modelId="{1047D3BB-ECFA-1243-A912-2255E46EA41E}" type="pres">
      <dgm:prSet presAssocID="{FD18F91B-041A-6D41-ADA2-5408C932700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977B08-782C-2341-8582-9FA0A6BCE99F}" srcId="{23FFC278-1067-744E-90C4-519B18487598}" destId="{FD18F91B-041A-6D41-ADA2-5408C9327007}" srcOrd="0" destOrd="0" parTransId="{135C17D4-041C-D146-B05B-B4290EC8C8C9}" sibTransId="{8F987AEC-DE5E-C949-BFEF-EFF6E925E963}"/>
    <dgm:cxn modelId="{878687BE-6B34-4342-ACEC-8E92924B3D8C}" type="presOf" srcId="{23FFC278-1067-744E-90C4-519B18487598}" destId="{AD2737E8-3695-6743-A569-ED72811DF657}" srcOrd="0" destOrd="0" presId="urn:microsoft.com/office/officeart/2005/8/layout/vList2"/>
    <dgm:cxn modelId="{364563D7-AE72-8C47-AF29-9D02850CB2CB}" type="presOf" srcId="{FD18F91B-041A-6D41-ADA2-5408C9327007}" destId="{1047D3BB-ECFA-1243-A912-2255E46EA41E}" srcOrd="0" destOrd="0" presId="urn:microsoft.com/office/officeart/2005/8/layout/vList2"/>
    <dgm:cxn modelId="{B85E2E6C-3CBE-2B4D-98B2-D136657AB8D1}" type="presParOf" srcId="{AD2737E8-3695-6743-A569-ED72811DF657}" destId="{1047D3BB-ECFA-1243-A912-2255E46EA4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753B33-6DD1-5E4D-ADB9-4FE0E2B5CEFF}" type="doc">
      <dgm:prSet loTypeId="urn:microsoft.com/office/officeart/2005/8/layout/vProcess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FC8E5B5C-EF4D-D345-8A0F-2F6C803BBFA2}">
      <dgm:prSet custT="1"/>
      <dgm:spPr/>
      <dgm:t>
        <a:bodyPr/>
        <a:lstStyle/>
        <a:p>
          <a:r>
            <a:rPr lang="es-ES_tradnl" sz="3200" b="1" dirty="0"/>
            <a:t>Aprendizaje 4 veces más rápido que en un aula tradicional (un 400% más efectiva)</a:t>
          </a:r>
          <a:endParaRPr lang="es-ES" sz="3200" b="1" dirty="0"/>
        </a:p>
      </dgm:t>
    </dgm:pt>
    <dgm:pt modelId="{32D209EC-2A98-744E-9467-FF87594AF95D}" type="parTrans" cxnId="{F4EB7CE8-F125-F64C-BE66-01A5425AC9D7}">
      <dgm:prSet/>
      <dgm:spPr/>
      <dgm:t>
        <a:bodyPr/>
        <a:lstStyle/>
        <a:p>
          <a:endParaRPr lang="es-ES" sz="2400" b="1"/>
        </a:p>
      </dgm:t>
    </dgm:pt>
    <dgm:pt modelId="{0811A50C-CF30-4C48-A235-6596F7D141ED}" type="sibTrans" cxnId="{F4EB7CE8-F125-F64C-BE66-01A5425AC9D7}">
      <dgm:prSet custT="1"/>
      <dgm:spPr/>
      <dgm:t>
        <a:bodyPr/>
        <a:lstStyle/>
        <a:p>
          <a:endParaRPr lang="es-ES" sz="4400" b="1"/>
        </a:p>
      </dgm:t>
    </dgm:pt>
    <dgm:pt modelId="{14141138-5E47-E246-9BE0-C1D0060BA09F}">
      <dgm:prSet custT="1"/>
      <dgm:spPr/>
      <dgm:t>
        <a:bodyPr/>
        <a:lstStyle/>
        <a:p>
          <a:r>
            <a:rPr lang="es-ES_tradnl" sz="3200" b="1"/>
            <a:t>3 veces más seguros en la aplicación de las habilidades aprendidas (275% más de fiabilidad en la seguridad del aprendizaje)</a:t>
          </a:r>
          <a:endParaRPr lang="es-ES" sz="3200" b="1"/>
        </a:p>
      </dgm:t>
    </dgm:pt>
    <dgm:pt modelId="{15DB08F3-5FD8-8A43-8EDA-2DD7106C4FDB}" type="parTrans" cxnId="{8C833457-2BF0-CB48-90A3-9AAC0222B7A9}">
      <dgm:prSet/>
      <dgm:spPr/>
      <dgm:t>
        <a:bodyPr/>
        <a:lstStyle/>
        <a:p>
          <a:endParaRPr lang="es-ES" sz="2400" b="1"/>
        </a:p>
      </dgm:t>
    </dgm:pt>
    <dgm:pt modelId="{13622BCD-1CB0-9E4D-9825-0151E67F29E9}" type="sibTrans" cxnId="{8C833457-2BF0-CB48-90A3-9AAC0222B7A9}">
      <dgm:prSet custT="1"/>
      <dgm:spPr/>
      <dgm:t>
        <a:bodyPr/>
        <a:lstStyle/>
        <a:p>
          <a:endParaRPr lang="es-ES" sz="4400" b="1"/>
        </a:p>
      </dgm:t>
    </dgm:pt>
    <dgm:pt modelId="{07DEB1F5-7505-9D43-8583-E8C7A6729876}">
      <dgm:prSet custT="1"/>
      <dgm:spPr/>
      <dgm:t>
        <a:bodyPr/>
        <a:lstStyle/>
        <a:p>
          <a:r>
            <a:rPr lang="es-ES_tradnl" sz="3200" b="1"/>
            <a:t>4 veces más implicación emocional y concienciación con la formación que el grupo en el aula tradicional (375% más comprometidos y concienciados)</a:t>
          </a:r>
          <a:endParaRPr lang="es-ES" sz="3200" b="1"/>
        </a:p>
      </dgm:t>
    </dgm:pt>
    <dgm:pt modelId="{A372DD78-BBEA-A24F-A275-FD37EF49702C}" type="parTrans" cxnId="{96DAE8C9-6E83-8240-9A66-FC9C5BB82292}">
      <dgm:prSet/>
      <dgm:spPr/>
      <dgm:t>
        <a:bodyPr/>
        <a:lstStyle/>
        <a:p>
          <a:endParaRPr lang="es-ES" sz="2400" b="1"/>
        </a:p>
      </dgm:t>
    </dgm:pt>
    <dgm:pt modelId="{B0AB8286-982F-A641-8ADC-8D333DBC5FAD}" type="sibTrans" cxnId="{96DAE8C9-6E83-8240-9A66-FC9C5BB82292}">
      <dgm:prSet custT="1"/>
      <dgm:spPr/>
      <dgm:t>
        <a:bodyPr/>
        <a:lstStyle/>
        <a:p>
          <a:endParaRPr lang="es-ES" sz="4400" b="1"/>
        </a:p>
      </dgm:t>
    </dgm:pt>
    <dgm:pt modelId="{9E94F321-B6C7-3A4F-A5F9-A0B52C0822FD}">
      <dgm:prSet custT="1"/>
      <dgm:spPr/>
      <dgm:t>
        <a:bodyPr/>
        <a:lstStyle/>
        <a:p>
          <a:r>
            <a:rPr lang="es-ES_tradnl" sz="3200" b="1"/>
            <a:t>4 veces más capacidad de concentración que el grupo formado con e-learning (400% más que en la formación online ordinaria)</a:t>
          </a:r>
          <a:endParaRPr lang="es-ES" sz="3200" b="1"/>
        </a:p>
      </dgm:t>
    </dgm:pt>
    <dgm:pt modelId="{C6383346-0D15-6448-B8CF-4DF06884AA0D}" type="parTrans" cxnId="{EAF42843-FEE6-3E4E-AC05-5172F1F33055}">
      <dgm:prSet/>
      <dgm:spPr/>
      <dgm:t>
        <a:bodyPr/>
        <a:lstStyle/>
        <a:p>
          <a:endParaRPr lang="es-ES" sz="2400" b="1"/>
        </a:p>
      </dgm:t>
    </dgm:pt>
    <dgm:pt modelId="{C73E564B-6296-964C-90F0-BE7DB770F912}" type="sibTrans" cxnId="{EAF42843-FEE6-3E4E-AC05-5172F1F33055}">
      <dgm:prSet custT="1"/>
      <dgm:spPr/>
      <dgm:t>
        <a:bodyPr/>
        <a:lstStyle/>
        <a:p>
          <a:endParaRPr lang="es-ES" sz="4400" b="1"/>
        </a:p>
      </dgm:t>
    </dgm:pt>
    <dgm:pt modelId="{81BEAA58-F78B-3C4E-A958-F0A1B8964798}">
      <dgm:prSet custT="1"/>
      <dgm:spPr/>
      <dgm:t>
        <a:bodyPr/>
        <a:lstStyle/>
        <a:p>
          <a:r>
            <a:rPr lang="es-ES_tradnl" sz="3200" b="1"/>
            <a:t>Retención del conocimiento mucho más tiempo (x7) que el grupo formado en el aula</a:t>
          </a:r>
          <a:endParaRPr lang="es-ES" sz="3200" b="1"/>
        </a:p>
      </dgm:t>
    </dgm:pt>
    <dgm:pt modelId="{A3C2B0C4-9BAC-D44C-8E8E-0F5B7C7D3F5C}" type="parTrans" cxnId="{4F3DFD19-0EFE-8D44-AC2C-6D2275E2BFE6}">
      <dgm:prSet/>
      <dgm:spPr/>
      <dgm:t>
        <a:bodyPr/>
        <a:lstStyle/>
        <a:p>
          <a:endParaRPr lang="es-ES" sz="2400" b="1"/>
        </a:p>
      </dgm:t>
    </dgm:pt>
    <dgm:pt modelId="{60CFBEC0-0C3F-4F47-B142-C6A9FD4A7E05}" type="sibTrans" cxnId="{4F3DFD19-0EFE-8D44-AC2C-6D2275E2BFE6}">
      <dgm:prSet/>
      <dgm:spPr/>
      <dgm:t>
        <a:bodyPr/>
        <a:lstStyle/>
        <a:p>
          <a:endParaRPr lang="es-ES" sz="2400" b="1"/>
        </a:p>
      </dgm:t>
    </dgm:pt>
    <dgm:pt modelId="{C5117AF9-0F91-0141-B557-DCE1F7852CEB}" type="pres">
      <dgm:prSet presAssocID="{04753B33-6DD1-5E4D-ADB9-4FE0E2B5CEFF}" presName="outerComposite" presStyleCnt="0">
        <dgm:presLayoutVars>
          <dgm:chMax val="5"/>
          <dgm:dir/>
          <dgm:resizeHandles val="exact"/>
        </dgm:presLayoutVars>
      </dgm:prSet>
      <dgm:spPr/>
    </dgm:pt>
    <dgm:pt modelId="{BD8B6609-28A2-D84C-BC54-43A4D6E3B34F}" type="pres">
      <dgm:prSet presAssocID="{04753B33-6DD1-5E4D-ADB9-4FE0E2B5CEFF}" presName="dummyMaxCanvas" presStyleCnt="0">
        <dgm:presLayoutVars/>
      </dgm:prSet>
      <dgm:spPr/>
    </dgm:pt>
    <dgm:pt modelId="{0799AED0-466A-774C-90F5-94618997D0A7}" type="pres">
      <dgm:prSet presAssocID="{04753B33-6DD1-5E4D-ADB9-4FE0E2B5CEFF}" presName="FiveNodes_1" presStyleLbl="node1" presStyleIdx="0" presStyleCnt="5">
        <dgm:presLayoutVars>
          <dgm:bulletEnabled val="1"/>
        </dgm:presLayoutVars>
      </dgm:prSet>
      <dgm:spPr/>
    </dgm:pt>
    <dgm:pt modelId="{5F6AFCEF-6592-DB45-9DC4-3CE9F562F22C}" type="pres">
      <dgm:prSet presAssocID="{04753B33-6DD1-5E4D-ADB9-4FE0E2B5CEFF}" presName="FiveNodes_2" presStyleLbl="node1" presStyleIdx="1" presStyleCnt="5">
        <dgm:presLayoutVars>
          <dgm:bulletEnabled val="1"/>
        </dgm:presLayoutVars>
      </dgm:prSet>
      <dgm:spPr/>
    </dgm:pt>
    <dgm:pt modelId="{FC63A21E-56FF-DF4B-9D3B-2380AC903684}" type="pres">
      <dgm:prSet presAssocID="{04753B33-6DD1-5E4D-ADB9-4FE0E2B5CEFF}" presName="FiveNodes_3" presStyleLbl="node1" presStyleIdx="2" presStyleCnt="5">
        <dgm:presLayoutVars>
          <dgm:bulletEnabled val="1"/>
        </dgm:presLayoutVars>
      </dgm:prSet>
      <dgm:spPr/>
    </dgm:pt>
    <dgm:pt modelId="{FFFBAE74-AE5D-C048-8170-FC386AC3ECF4}" type="pres">
      <dgm:prSet presAssocID="{04753B33-6DD1-5E4D-ADB9-4FE0E2B5CEFF}" presName="FiveNodes_4" presStyleLbl="node1" presStyleIdx="3" presStyleCnt="5">
        <dgm:presLayoutVars>
          <dgm:bulletEnabled val="1"/>
        </dgm:presLayoutVars>
      </dgm:prSet>
      <dgm:spPr/>
    </dgm:pt>
    <dgm:pt modelId="{4B89E5EF-CA14-F54B-96DC-847BD5538B06}" type="pres">
      <dgm:prSet presAssocID="{04753B33-6DD1-5E4D-ADB9-4FE0E2B5CEFF}" presName="FiveNodes_5" presStyleLbl="node1" presStyleIdx="4" presStyleCnt="5">
        <dgm:presLayoutVars>
          <dgm:bulletEnabled val="1"/>
        </dgm:presLayoutVars>
      </dgm:prSet>
      <dgm:spPr/>
    </dgm:pt>
    <dgm:pt modelId="{789EA51C-0216-4D42-963A-CDAD210EB38D}" type="pres">
      <dgm:prSet presAssocID="{04753B33-6DD1-5E4D-ADB9-4FE0E2B5CEFF}" presName="FiveConn_1-2" presStyleLbl="fgAccFollowNode1" presStyleIdx="0" presStyleCnt="4">
        <dgm:presLayoutVars>
          <dgm:bulletEnabled val="1"/>
        </dgm:presLayoutVars>
      </dgm:prSet>
      <dgm:spPr/>
    </dgm:pt>
    <dgm:pt modelId="{B1AE7319-DB1B-C641-B589-C9685C676715}" type="pres">
      <dgm:prSet presAssocID="{04753B33-6DD1-5E4D-ADB9-4FE0E2B5CEFF}" presName="FiveConn_2-3" presStyleLbl="fgAccFollowNode1" presStyleIdx="1" presStyleCnt="4">
        <dgm:presLayoutVars>
          <dgm:bulletEnabled val="1"/>
        </dgm:presLayoutVars>
      </dgm:prSet>
      <dgm:spPr/>
    </dgm:pt>
    <dgm:pt modelId="{C851AED5-3441-6F40-B6FD-8107B217EC2B}" type="pres">
      <dgm:prSet presAssocID="{04753B33-6DD1-5E4D-ADB9-4FE0E2B5CEFF}" presName="FiveConn_3-4" presStyleLbl="fgAccFollowNode1" presStyleIdx="2" presStyleCnt="4">
        <dgm:presLayoutVars>
          <dgm:bulletEnabled val="1"/>
        </dgm:presLayoutVars>
      </dgm:prSet>
      <dgm:spPr/>
    </dgm:pt>
    <dgm:pt modelId="{05CC6CA9-C580-474E-8F9A-9FB138F64D97}" type="pres">
      <dgm:prSet presAssocID="{04753B33-6DD1-5E4D-ADB9-4FE0E2B5CEFF}" presName="FiveConn_4-5" presStyleLbl="fgAccFollowNode1" presStyleIdx="3" presStyleCnt="4">
        <dgm:presLayoutVars>
          <dgm:bulletEnabled val="1"/>
        </dgm:presLayoutVars>
      </dgm:prSet>
      <dgm:spPr/>
    </dgm:pt>
    <dgm:pt modelId="{A6EF6C27-1A37-D445-9A19-BCDD66B46E51}" type="pres">
      <dgm:prSet presAssocID="{04753B33-6DD1-5E4D-ADB9-4FE0E2B5CEFF}" presName="FiveNodes_1_text" presStyleLbl="node1" presStyleIdx="4" presStyleCnt="5">
        <dgm:presLayoutVars>
          <dgm:bulletEnabled val="1"/>
        </dgm:presLayoutVars>
      </dgm:prSet>
      <dgm:spPr/>
    </dgm:pt>
    <dgm:pt modelId="{6580A483-9188-5A42-B618-BBB8D8901727}" type="pres">
      <dgm:prSet presAssocID="{04753B33-6DD1-5E4D-ADB9-4FE0E2B5CEFF}" presName="FiveNodes_2_text" presStyleLbl="node1" presStyleIdx="4" presStyleCnt="5">
        <dgm:presLayoutVars>
          <dgm:bulletEnabled val="1"/>
        </dgm:presLayoutVars>
      </dgm:prSet>
      <dgm:spPr/>
    </dgm:pt>
    <dgm:pt modelId="{ADEC9D0B-ACA8-E248-B19C-2DF7C9E356AD}" type="pres">
      <dgm:prSet presAssocID="{04753B33-6DD1-5E4D-ADB9-4FE0E2B5CEFF}" presName="FiveNodes_3_text" presStyleLbl="node1" presStyleIdx="4" presStyleCnt="5">
        <dgm:presLayoutVars>
          <dgm:bulletEnabled val="1"/>
        </dgm:presLayoutVars>
      </dgm:prSet>
      <dgm:spPr/>
    </dgm:pt>
    <dgm:pt modelId="{6482161A-A55B-4D49-85B7-3EA38FF878AA}" type="pres">
      <dgm:prSet presAssocID="{04753B33-6DD1-5E4D-ADB9-4FE0E2B5CEFF}" presName="FiveNodes_4_text" presStyleLbl="node1" presStyleIdx="4" presStyleCnt="5">
        <dgm:presLayoutVars>
          <dgm:bulletEnabled val="1"/>
        </dgm:presLayoutVars>
      </dgm:prSet>
      <dgm:spPr/>
    </dgm:pt>
    <dgm:pt modelId="{1012514A-C706-A24E-87F0-F75CF57B0289}" type="pres">
      <dgm:prSet presAssocID="{04753B33-6DD1-5E4D-ADB9-4FE0E2B5CEF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9CAFA03-9DAB-C64A-902A-DB35D4F25E38}" type="presOf" srcId="{9E94F321-B6C7-3A4F-A5F9-A0B52C0822FD}" destId="{FFFBAE74-AE5D-C048-8170-FC386AC3ECF4}" srcOrd="0" destOrd="0" presId="urn:microsoft.com/office/officeart/2005/8/layout/vProcess5"/>
    <dgm:cxn modelId="{39F69906-563F-D04B-9850-9EB5A37221E4}" type="presOf" srcId="{B0AB8286-982F-A641-8ADC-8D333DBC5FAD}" destId="{C851AED5-3441-6F40-B6FD-8107B217EC2B}" srcOrd="0" destOrd="0" presId="urn:microsoft.com/office/officeart/2005/8/layout/vProcess5"/>
    <dgm:cxn modelId="{4F3DFD19-0EFE-8D44-AC2C-6D2275E2BFE6}" srcId="{04753B33-6DD1-5E4D-ADB9-4FE0E2B5CEFF}" destId="{81BEAA58-F78B-3C4E-A958-F0A1B8964798}" srcOrd="4" destOrd="0" parTransId="{A3C2B0C4-9BAC-D44C-8E8E-0F5B7C7D3F5C}" sibTransId="{60CFBEC0-0C3F-4F47-B142-C6A9FD4A7E05}"/>
    <dgm:cxn modelId="{EAF42843-FEE6-3E4E-AC05-5172F1F33055}" srcId="{04753B33-6DD1-5E4D-ADB9-4FE0E2B5CEFF}" destId="{9E94F321-B6C7-3A4F-A5F9-A0B52C0822FD}" srcOrd="3" destOrd="0" parTransId="{C6383346-0D15-6448-B8CF-4DF06884AA0D}" sibTransId="{C73E564B-6296-964C-90F0-BE7DB770F912}"/>
    <dgm:cxn modelId="{DD388E45-3245-4E47-8783-8D7198303937}" type="presOf" srcId="{9E94F321-B6C7-3A4F-A5F9-A0B52C0822FD}" destId="{6482161A-A55B-4D49-85B7-3EA38FF878AA}" srcOrd="1" destOrd="0" presId="urn:microsoft.com/office/officeart/2005/8/layout/vProcess5"/>
    <dgm:cxn modelId="{8C833457-2BF0-CB48-90A3-9AAC0222B7A9}" srcId="{04753B33-6DD1-5E4D-ADB9-4FE0E2B5CEFF}" destId="{14141138-5E47-E246-9BE0-C1D0060BA09F}" srcOrd="1" destOrd="0" parTransId="{15DB08F3-5FD8-8A43-8EDA-2DD7106C4FDB}" sibTransId="{13622BCD-1CB0-9E4D-9825-0151E67F29E9}"/>
    <dgm:cxn modelId="{A2B6125D-AB4C-C24D-99CB-A769E6ADE668}" type="presOf" srcId="{FC8E5B5C-EF4D-D345-8A0F-2F6C803BBFA2}" destId="{A6EF6C27-1A37-D445-9A19-BCDD66B46E51}" srcOrd="1" destOrd="0" presId="urn:microsoft.com/office/officeart/2005/8/layout/vProcess5"/>
    <dgm:cxn modelId="{8585ED68-4AAF-2049-B5A2-8CACD939C736}" type="presOf" srcId="{07DEB1F5-7505-9D43-8583-E8C7A6729876}" destId="{FC63A21E-56FF-DF4B-9D3B-2380AC903684}" srcOrd="0" destOrd="0" presId="urn:microsoft.com/office/officeart/2005/8/layout/vProcess5"/>
    <dgm:cxn modelId="{3A54F16E-F4CC-7F4C-A858-6F5F2BD062A3}" type="presOf" srcId="{14141138-5E47-E246-9BE0-C1D0060BA09F}" destId="{5F6AFCEF-6592-DB45-9DC4-3CE9F562F22C}" srcOrd="0" destOrd="0" presId="urn:microsoft.com/office/officeart/2005/8/layout/vProcess5"/>
    <dgm:cxn modelId="{FBE38E7F-85E8-5942-B624-7F1D1D7F7F76}" type="presOf" srcId="{81BEAA58-F78B-3C4E-A958-F0A1B8964798}" destId="{1012514A-C706-A24E-87F0-F75CF57B0289}" srcOrd="1" destOrd="0" presId="urn:microsoft.com/office/officeart/2005/8/layout/vProcess5"/>
    <dgm:cxn modelId="{5F7E4F86-BA1C-1C40-BBCC-59DD1F2A2511}" type="presOf" srcId="{81BEAA58-F78B-3C4E-A958-F0A1B8964798}" destId="{4B89E5EF-CA14-F54B-96DC-847BD5538B06}" srcOrd="0" destOrd="0" presId="urn:microsoft.com/office/officeart/2005/8/layout/vProcess5"/>
    <dgm:cxn modelId="{F8DEAF8D-6403-654E-AD54-D948E20547B4}" type="presOf" srcId="{FC8E5B5C-EF4D-D345-8A0F-2F6C803BBFA2}" destId="{0799AED0-466A-774C-90F5-94618997D0A7}" srcOrd="0" destOrd="0" presId="urn:microsoft.com/office/officeart/2005/8/layout/vProcess5"/>
    <dgm:cxn modelId="{37FD9E99-BEA5-8B40-B821-3F2789395CC1}" type="presOf" srcId="{13622BCD-1CB0-9E4D-9825-0151E67F29E9}" destId="{B1AE7319-DB1B-C641-B589-C9685C676715}" srcOrd="0" destOrd="0" presId="urn:microsoft.com/office/officeart/2005/8/layout/vProcess5"/>
    <dgm:cxn modelId="{51024DB2-7B26-424E-90C3-51712FA00532}" type="presOf" srcId="{04753B33-6DD1-5E4D-ADB9-4FE0E2B5CEFF}" destId="{C5117AF9-0F91-0141-B557-DCE1F7852CEB}" srcOrd="0" destOrd="0" presId="urn:microsoft.com/office/officeart/2005/8/layout/vProcess5"/>
    <dgm:cxn modelId="{6E6A7CC5-A5D0-7C4A-BD53-1A9F6FDE3DE3}" type="presOf" srcId="{C73E564B-6296-964C-90F0-BE7DB770F912}" destId="{05CC6CA9-C580-474E-8F9A-9FB138F64D97}" srcOrd="0" destOrd="0" presId="urn:microsoft.com/office/officeart/2005/8/layout/vProcess5"/>
    <dgm:cxn modelId="{96DAE8C9-6E83-8240-9A66-FC9C5BB82292}" srcId="{04753B33-6DD1-5E4D-ADB9-4FE0E2B5CEFF}" destId="{07DEB1F5-7505-9D43-8583-E8C7A6729876}" srcOrd="2" destOrd="0" parTransId="{A372DD78-BBEA-A24F-A275-FD37EF49702C}" sibTransId="{B0AB8286-982F-A641-8ADC-8D333DBC5FAD}"/>
    <dgm:cxn modelId="{F4EB7CE8-F125-F64C-BE66-01A5425AC9D7}" srcId="{04753B33-6DD1-5E4D-ADB9-4FE0E2B5CEFF}" destId="{FC8E5B5C-EF4D-D345-8A0F-2F6C803BBFA2}" srcOrd="0" destOrd="0" parTransId="{32D209EC-2A98-744E-9467-FF87594AF95D}" sibTransId="{0811A50C-CF30-4C48-A235-6596F7D141ED}"/>
    <dgm:cxn modelId="{83D4FFEA-4622-6A46-B0B0-365D128F24A1}" type="presOf" srcId="{0811A50C-CF30-4C48-A235-6596F7D141ED}" destId="{789EA51C-0216-4D42-963A-CDAD210EB38D}" srcOrd="0" destOrd="0" presId="urn:microsoft.com/office/officeart/2005/8/layout/vProcess5"/>
    <dgm:cxn modelId="{DBAD92EC-C986-6A4E-A6AB-EA333E64C2A2}" type="presOf" srcId="{07DEB1F5-7505-9D43-8583-E8C7A6729876}" destId="{ADEC9D0B-ACA8-E248-B19C-2DF7C9E356AD}" srcOrd="1" destOrd="0" presId="urn:microsoft.com/office/officeart/2005/8/layout/vProcess5"/>
    <dgm:cxn modelId="{57068EF0-CFBF-0740-8D42-FC88CB61E6F7}" type="presOf" srcId="{14141138-5E47-E246-9BE0-C1D0060BA09F}" destId="{6580A483-9188-5A42-B618-BBB8D8901727}" srcOrd="1" destOrd="0" presId="urn:microsoft.com/office/officeart/2005/8/layout/vProcess5"/>
    <dgm:cxn modelId="{D05F747D-66FB-EF43-AE8A-3A1A0368A19A}" type="presParOf" srcId="{C5117AF9-0F91-0141-B557-DCE1F7852CEB}" destId="{BD8B6609-28A2-D84C-BC54-43A4D6E3B34F}" srcOrd="0" destOrd="0" presId="urn:microsoft.com/office/officeart/2005/8/layout/vProcess5"/>
    <dgm:cxn modelId="{7AF8F1CD-3025-3E45-8AF6-64940F546457}" type="presParOf" srcId="{C5117AF9-0F91-0141-B557-DCE1F7852CEB}" destId="{0799AED0-466A-774C-90F5-94618997D0A7}" srcOrd="1" destOrd="0" presId="urn:microsoft.com/office/officeart/2005/8/layout/vProcess5"/>
    <dgm:cxn modelId="{1D390F78-4578-CF48-8463-4CF855B9DA6D}" type="presParOf" srcId="{C5117AF9-0F91-0141-B557-DCE1F7852CEB}" destId="{5F6AFCEF-6592-DB45-9DC4-3CE9F562F22C}" srcOrd="2" destOrd="0" presId="urn:microsoft.com/office/officeart/2005/8/layout/vProcess5"/>
    <dgm:cxn modelId="{60A86FAF-1357-F049-9361-F30D3592A392}" type="presParOf" srcId="{C5117AF9-0F91-0141-B557-DCE1F7852CEB}" destId="{FC63A21E-56FF-DF4B-9D3B-2380AC903684}" srcOrd="3" destOrd="0" presId="urn:microsoft.com/office/officeart/2005/8/layout/vProcess5"/>
    <dgm:cxn modelId="{B236D62D-46A7-CF46-9F17-A1BA0F6B5EE7}" type="presParOf" srcId="{C5117AF9-0F91-0141-B557-DCE1F7852CEB}" destId="{FFFBAE74-AE5D-C048-8170-FC386AC3ECF4}" srcOrd="4" destOrd="0" presId="urn:microsoft.com/office/officeart/2005/8/layout/vProcess5"/>
    <dgm:cxn modelId="{D9207346-8954-D749-BDD7-A691C1774396}" type="presParOf" srcId="{C5117AF9-0F91-0141-B557-DCE1F7852CEB}" destId="{4B89E5EF-CA14-F54B-96DC-847BD5538B06}" srcOrd="5" destOrd="0" presId="urn:microsoft.com/office/officeart/2005/8/layout/vProcess5"/>
    <dgm:cxn modelId="{AF8B965D-642D-EF43-8883-009C99437CDA}" type="presParOf" srcId="{C5117AF9-0F91-0141-B557-DCE1F7852CEB}" destId="{789EA51C-0216-4D42-963A-CDAD210EB38D}" srcOrd="6" destOrd="0" presId="urn:microsoft.com/office/officeart/2005/8/layout/vProcess5"/>
    <dgm:cxn modelId="{0A9A8723-590A-6148-857A-F9193B4D76A5}" type="presParOf" srcId="{C5117AF9-0F91-0141-B557-DCE1F7852CEB}" destId="{B1AE7319-DB1B-C641-B589-C9685C676715}" srcOrd="7" destOrd="0" presId="urn:microsoft.com/office/officeart/2005/8/layout/vProcess5"/>
    <dgm:cxn modelId="{E5281477-0ACF-DB4D-91B8-208207036B8C}" type="presParOf" srcId="{C5117AF9-0F91-0141-B557-DCE1F7852CEB}" destId="{C851AED5-3441-6F40-B6FD-8107B217EC2B}" srcOrd="8" destOrd="0" presId="urn:microsoft.com/office/officeart/2005/8/layout/vProcess5"/>
    <dgm:cxn modelId="{2DB6407E-4C0C-6B45-A869-22F5D6859127}" type="presParOf" srcId="{C5117AF9-0F91-0141-B557-DCE1F7852CEB}" destId="{05CC6CA9-C580-474E-8F9A-9FB138F64D97}" srcOrd="9" destOrd="0" presId="urn:microsoft.com/office/officeart/2005/8/layout/vProcess5"/>
    <dgm:cxn modelId="{645C09AF-0CCB-374A-A536-89C2D3BE39DE}" type="presParOf" srcId="{C5117AF9-0F91-0141-B557-DCE1F7852CEB}" destId="{A6EF6C27-1A37-D445-9A19-BCDD66B46E51}" srcOrd="10" destOrd="0" presId="urn:microsoft.com/office/officeart/2005/8/layout/vProcess5"/>
    <dgm:cxn modelId="{C2D94821-7415-4D46-912D-8B4A92CE633D}" type="presParOf" srcId="{C5117AF9-0F91-0141-B557-DCE1F7852CEB}" destId="{6580A483-9188-5A42-B618-BBB8D8901727}" srcOrd="11" destOrd="0" presId="urn:microsoft.com/office/officeart/2005/8/layout/vProcess5"/>
    <dgm:cxn modelId="{020E1260-C131-FF44-AE46-64A79A80DEDB}" type="presParOf" srcId="{C5117AF9-0F91-0141-B557-DCE1F7852CEB}" destId="{ADEC9D0B-ACA8-E248-B19C-2DF7C9E356AD}" srcOrd="12" destOrd="0" presId="urn:microsoft.com/office/officeart/2005/8/layout/vProcess5"/>
    <dgm:cxn modelId="{E2C1C3FF-A745-224F-B559-21A6162230F2}" type="presParOf" srcId="{C5117AF9-0F91-0141-B557-DCE1F7852CEB}" destId="{6482161A-A55B-4D49-85B7-3EA38FF878AA}" srcOrd="13" destOrd="0" presId="urn:microsoft.com/office/officeart/2005/8/layout/vProcess5"/>
    <dgm:cxn modelId="{0E723287-A3F1-0347-8E85-6E42857FED8A}" type="presParOf" srcId="{C5117AF9-0F91-0141-B557-DCE1F7852CEB}" destId="{1012514A-C706-A24E-87F0-F75CF57B028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2CF32C-11ED-6846-B7B4-096CF6885C1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C187FE65-F894-ED41-AE18-1861E6900E2E}">
      <dgm:prSet custT="1"/>
      <dgm:spPr/>
      <dgm:t>
        <a:bodyPr/>
        <a:lstStyle/>
        <a:p>
          <a:pPr algn="ctr"/>
          <a:r>
            <a:rPr lang="es-ES_tradnl" sz="3600" b="1" dirty="0"/>
            <a:t>PROPUESTAS PARA LA IMPLEMENTACIÓN EFECTIVA DE UNA FORMACIÓN INMERSIVA CON RV</a:t>
          </a:r>
          <a:endParaRPr lang="es-ES" sz="3600" dirty="0"/>
        </a:p>
      </dgm:t>
    </dgm:pt>
    <dgm:pt modelId="{DD9234EF-222B-BF4F-BAAF-49649D7C5495}" type="parTrans" cxnId="{05F46249-5069-DC49-AF88-FAF443ACE2C1}">
      <dgm:prSet/>
      <dgm:spPr/>
      <dgm:t>
        <a:bodyPr/>
        <a:lstStyle/>
        <a:p>
          <a:pPr algn="ctr"/>
          <a:endParaRPr lang="es-ES" sz="2400"/>
        </a:p>
      </dgm:t>
    </dgm:pt>
    <dgm:pt modelId="{7EF15A6F-9B54-CB44-B9D6-6B8245DED7FC}" type="sibTrans" cxnId="{05F46249-5069-DC49-AF88-FAF443ACE2C1}">
      <dgm:prSet/>
      <dgm:spPr/>
      <dgm:t>
        <a:bodyPr/>
        <a:lstStyle/>
        <a:p>
          <a:pPr algn="ctr"/>
          <a:endParaRPr lang="es-ES" sz="2400"/>
        </a:p>
      </dgm:t>
    </dgm:pt>
    <dgm:pt modelId="{180F436C-18CF-2A4D-9320-9A3D0F28B37D}" type="pres">
      <dgm:prSet presAssocID="{042CF32C-11ED-6846-B7B4-096CF6885C18}" presName="linear" presStyleCnt="0">
        <dgm:presLayoutVars>
          <dgm:animLvl val="lvl"/>
          <dgm:resizeHandles val="exact"/>
        </dgm:presLayoutVars>
      </dgm:prSet>
      <dgm:spPr/>
    </dgm:pt>
    <dgm:pt modelId="{FE9E993A-8367-FF4F-A15D-02E8051FB3E3}" type="pres">
      <dgm:prSet presAssocID="{C187FE65-F894-ED41-AE18-1861E6900E2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5F46249-5069-DC49-AF88-FAF443ACE2C1}" srcId="{042CF32C-11ED-6846-B7B4-096CF6885C18}" destId="{C187FE65-F894-ED41-AE18-1861E6900E2E}" srcOrd="0" destOrd="0" parTransId="{DD9234EF-222B-BF4F-BAAF-49649D7C5495}" sibTransId="{7EF15A6F-9B54-CB44-B9D6-6B8245DED7FC}"/>
    <dgm:cxn modelId="{6C1F9667-C663-1E4D-BC41-DC33C85BB029}" type="presOf" srcId="{042CF32C-11ED-6846-B7B4-096CF6885C18}" destId="{180F436C-18CF-2A4D-9320-9A3D0F28B37D}" srcOrd="0" destOrd="0" presId="urn:microsoft.com/office/officeart/2005/8/layout/vList2"/>
    <dgm:cxn modelId="{10F7C0ED-9B84-6F45-B610-EF42A27233E8}" type="presOf" srcId="{C187FE65-F894-ED41-AE18-1861E6900E2E}" destId="{FE9E993A-8367-FF4F-A15D-02E8051FB3E3}" srcOrd="0" destOrd="0" presId="urn:microsoft.com/office/officeart/2005/8/layout/vList2"/>
    <dgm:cxn modelId="{529DC27F-B39B-5B4C-A7E7-F15E25209BB9}" type="presParOf" srcId="{180F436C-18CF-2A4D-9320-9A3D0F28B37D}" destId="{FE9E993A-8367-FF4F-A15D-02E8051FB3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68908-3CAA-6F4C-9AA1-4BE5471FD4CA}">
      <dsp:nvSpPr>
        <dsp:cNvPr id="0" name=""/>
        <dsp:cNvSpPr/>
      </dsp:nvSpPr>
      <dsp:spPr>
        <a:xfrm>
          <a:off x="0" y="637830"/>
          <a:ext cx="13944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4CA4E-7FB7-F74B-BD61-7A334AB78655}">
      <dsp:nvSpPr>
        <dsp:cNvPr id="0" name=""/>
        <dsp:cNvSpPr/>
      </dsp:nvSpPr>
      <dsp:spPr>
        <a:xfrm>
          <a:off x="697230" y="17910"/>
          <a:ext cx="9761220" cy="123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Orientación</a:t>
          </a:r>
          <a:r>
            <a:rPr lang="en-US" sz="3600" b="1" kern="1200" dirty="0"/>
            <a:t> a la </a:t>
          </a:r>
          <a:r>
            <a:rPr lang="en-US" sz="3600" b="1" kern="1200" dirty="0" err="1"/>
            <a:t>eficacia</a:t>
          </a:r>
          <a:r>
            <a:rPr lang="en-US" sz="3600" b="1" kern="1200" dirty="0"/>
            <a:t> y </a:t>
          </a:r>
          <a:r>
            <a:rPr lang="en-US" sz="3600" b="1" kern="1200" dirty="0" err="1"/>
            <a:t>eficiencia</a:t>
          </a:r>
          <a:r>
            <a:rPr lang="en-US" sz="3600" b="1" kern="1200" dirty="0"/>
            <a:t> </a:t>
          </a:r>
          <a:r>
            <a:rPr lang="en-US" sz="3600" b="1" kern="1200" dirty="0" err="1"/>
            <a:t>más</a:t>
          </a:r>
          <a:r>
            <a:rPr lang="en-US" sz="3600" b="1" kern="1200" dirty="0"/>
            <a:t> que al </a:t>
          </a:r>
          <a:r>
            <a:rPr lang="en-US" sz="3600" b="1" kern="1200" dirty="0" err="1"/>
            <a:t>cumplimiento</a:t>
          </a:r>
          <a:r>
            <a:rPr lang="en-US" sz="3600" b="1" kern="1200" dirty="0"/>
            <a:t> formal</a:t>
          </a:r>
          <a:endParaRPr lang="es-ES" sz="3600" b="1" kern="1200" dirty="0"/>
        </a:p>
      </dsp:txBody>
      <dsp:txXfrm>
        <a:off x="757754" y="78434"/>
        <a:ext cx="9640172" cy="1118792"/>
      </dsp:txXfrm>
    </dsp:sp>
    <dsp:sp modelId="{5AD622BB-20FA-454A-857E-C0CF220BC65F}">
      <dsp:nvSpPr>
        <dsp:cNvPr id="0" name=""/>
        <dsp:cNvSpPr/>
      </dsp:nvSpPr>
      <dsp:spPr>
        <a:xfrm>
          <a:off x="0" y="2542949"/>
          <a:ext cx="13944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C255D-63AF-294D-91FD-1F70628776A9}">
      <dsp:nvSpPr>
        <dsp:cNvPr id="0" name=""/>
        <dsp:cNvSpPr/>
      </dsp:nvSpPr>
      <dsp:spPr>
        <a:xfrm>
          <a:off x="697230" y="1923029"/>
          <a:ext cx="9761220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Exceso</a:t>
          </a:r>
          <a:r>
            <a:rPr lang="en-US" sz="3600" b="1" kern="1200" dirty="0"/>
            <a:t> de </a:t>
          </a:r>
          <a:r>
            <a:rPr lang="en-US" sz="3600" b="1" kern="1200" dirty="0" err="1"/>
            <a:t>formación</a:t>
          </a:r>
          <a:r>
            <a:rPr lang="en-US" sz="3600" b="1" kern="1200" dirty="0"/>
            <a:t> </a:t>
          </a:r>
          <a:r>
            <a:rPr lang="en-US" sz="3600" b="1" kern="1200" dirty="0" err="1"/>
            <a:t>teórica</a:t>
          </a:r>
          <a:r>
            <a:rPr lang="en-US" sz="3600" b="1" kern="1200" dirty="0"/>
            <a:t> ”de </a:t>
          </a:r>
          <a:r>
            <a:rPr lang="en-US" sz="3600" b="1" kern="1200" dirty="0" err="1"/>
            <a:t>salón</a:t>
          </a:r>
          <a:r>
            <a:rPr lang="en-US" sz="3600" b="1" kern="1200" dirty="0"/>
            <a:t>” (</a:t>
          </a:r>
          <a:r>
            <a:rPr lang="es-ES_tradnl" sz="3600" b="1" kern="1200" dirty="0" err="1"/>
            <a:t>percepcion</a:t>
          </a:r>
          <a:r>
            <a:rPr lang="en-US" sz="3600" b="1" kern="1200" dirty="0"/>
            <a:t> de </a:t>
          </a:r>
          <a:r>
            <a:rPr lang="en-US" sz="3600" b="1" kern="1200" dirty="0" err="1"/>
            <a:t>exceso</a:t>
          </a:r>
          <a:r>
            <a:rPr lang="en-US" sz="3600" b="1" kern="1200" dirty="0"/>
            <a:t> de </a:t>
          </a:r>
          <a:r>
            <a:rPr lang="en-US" sz="3600" b="1" kern="1200" dirty="0" err="1"/>
            <a:t>burocracia</a:t>
          </a:r>
          <a:r>
            <a:rPr lang="en-US" sz="3600" b="1" kern="1200" dirty="0"/>
            <a:t>)</a:t>
          </a:r>
          <a:endParaRPr lang="es-ES" sz="3600" b="1" kern="1200" dirty="0"/>
        </a:p>
      </dsp:txBody>
      <dsp:txXfrm>
        <a:off x="757754" y="1983553"/>
        <a:ext cx="9640172" cy="1118792"/>
      </dsp:txXfrm>
    </dsp:sp>
    <dsp:sp modelId="{CAE022F4-CBBD-2742-916E-0EC8D507EB94}">
      <dsp:nvSpPr>
        <dsp:cNvPr id="0" name=""/>
        <dsp:cNvSpPr/>
      </dsp:nvSpPr>
      <dsp:spPr>
        <a:xfrm>
          <a:off x="0" y="4448069"/>
          <a:ext cx="13944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98493-3824-6342-BF55-E2DDAF8CBCA3}">
      <dsp:nvSpPr>
        <dsp:cNvPr id="0" name=""/>
        <dsp:cNvSpPr/>
      </dsp:nvSpPr>
      <dsp:spPr>
        <a:xfrm>
          <a:off x="697230" y="3828150"/>
          <a:ext cx="9761220" cy="123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No solo aprender qué hacer sino como hacerlo</a:t>
          </a:r>
          <a:endParaRPr lang="es-ES" sz="3600" b="1" kern="1200"/>
        </a:p>
      </dsp:txBody>
      <dsp:txXfrm>
        <a:off x="757754" y="3888674"/>
        <a:ext cx="9640172" cy="1118792"/>
      </dsp:txXfrm>
    </dsp:sp>
    <dsp:sp modelId="{900CFA63-D673-A746-9CEE-BC7236F44D90}">
      <dsp:nvSpPr>
        <dsp:cNvPr id="0" name=""/>
        <dsp:cNvSpPr/>
      </dsp:nvSpPr>
      <dsp:spPr>
        <a:xfrm>
          <a:off x="0" y="6353190"/>
          <a:ext cx="13944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FB608-31B2-B346-9E5B-622A7603FFB7}">
      <dsp:nvSpPr>
        <dsp:cNvPr id="0" name=""/>
        <dsp:cNvSpPr/>
      </dsp:nvSpPr>
      <dsp:spPr>
        <a:xfrm>
          <a:off x="697230" y="5733270"/>
          <a:ext cx="9761220" cy="123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Participación de las personas en su propia formación </a:t>
          </a:r>
          <a:endParaRPr lang="es-ES" sz="3600" b="1" kern="1200"/>
        </a:p>
      </dsp:txBody>
      <dsp:txXfrm>
        <a:off x="757754" y="5793794"/>
        <a:ext cx="9640172" cy="11187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6F5B1-6F9E-3142-9048-C0194E53F32E}">
      <dsp:nvSpPr>
        <dsp:cNvPr id="0" name=""/>
        <dsp:cNvSpPr/>
      </dsp:nvSpPr>
      <dsp:spPr>
        <a:xfrm>
          <a:off x="4487283" y="0"/>
          <a:ext cx="7734300" cy="77343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C491F-CB1B-D042-885B-A4C7BC0E2E46}">
      <dsp:nvSpPr>
        <dsp:cNvPr id="0" name=""/>
        <dsp:cNvSpPr/>
      </dsp:nvSpPr>
      <dsp:spPr>
        <a:xfrm>
          <a:off x="838190" y="588464"/>
          <a:ext cx="7335889" cy="30163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1" kern="1200" dirty="0"/>
            <a:t>Creación de una infraestructura educativo-formativa especializada (tipo plataforma) que oriente y priorice las tipologías formativas más eficaces y eficientes</a:t>
          </a:r>
          <a:endParaRPr lang="es-ES" sz="3200" b="1" kern="1200" dirty="0"/>
        </a:p>
      </dsp:txBody>
      <dsp:txXfrm>
        <a:off x="985437" y="735711"/>
        <a:ext cx="7041395" cy="2721883"/>
      </dsp:txXfrm>
    </dsp:sp>
    <dsp:sp modelId="{8795954F-54D7-B547-973C-DC717ED0807F}">
      <dsp:nvSpPr>
        <dsp:cNvPr id="0" name=""/>
        <dsp:cNvSpPr/>
      </dsp:nvSpPr>
      <dsp:spPr>
        <a:xfrm>
          <a:off x="8686812" y="647705"/>
          <a:ext cx="7351634" cy="3016377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1" kern="1200" dirty="0"/>
            <a:t>Reorientación de las políticas de incentivo (financiación) en el marco del diálogo social</a:t>
          </a:r>
          <a:endParaRPr lang="es-ES" sz="3200" b="1" kern="1200" dirty="0"/>
        </a:p>
      </dsp:txBody>
      <dsp:txXfrm>
        <a:off x="8834059" y="794952"/>
        <a:ext cx="7057140" cy="2721883"/>
      </dsp:txXfrm>
    </dsp:sp>
    <dsp:sp modelId="{4833BD5B-879A-374B-8F4B-422ABC2DD985}">
      <dsp:nvSpPr>
        <dsp:cNvPr id="0" name=""/>
        <dsp:cNvSpPr/>
      </dsp:nvSpPr>
      <dsp:spPr>
        <a:xfrm>
          <a:off x="799927" y="4076702"/>
          <a:ext cx="7510084" cy="301637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1" kern="1200" dirty="0"/>
            <a:t>Potenciar el papel participativo de las personas trabajadoras en su propia formación en PRL (también la negociación colectiva)</a:t>
          </a:r>
          <a:endParaRPr lang="es-ES" sz="3600" b="1" kern="1200" dirty="0"/>
        </a:p>
      </dsp:txBody>
      <dsp:txXfrm>
        <a:off x="947174" y="4223949"/>
        <a:ext cx="7215590" cy="2721883"/>
      </dsp:txXfrm>
    </dsp:sp>
    <dsp:sp modelId="{0EC8E0BF-D5B9-F340-8CB7-B2D7A96AF0BC}">
      <dsp:nvSpPr>
        <dsp:cNvPr id="0" name=""/>
        <dsp:cNvSpPr/>
      </dsp:nvSpPr>
      <dsp:spPr>
        <a:xfrm>
          <a:off x="8710234" y="4076702"/>
          <a:ext cx="7772751" cy="3016377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400" b="1" kern="1200" dirty="0"/>
            <a:t>Fijación de protocolos adecuados para el uso de las TIC formativas en PRL que respeten la normativa de protección de datos y los riesgos asociados a su utilización </a:t>
          </a:r>
          <a:endParaRPr lang="es-ES" sz="3400" b="1" kern="1200" dirty="0"/>
        </a:p>
      </dsp:txBody>
      <dsp:txXfrm>
        <a:off x="8857481" y="4223949"/>
        <a:ext cx="7478257" cy="2721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0E639-74DC-2F46-9E77-D4D9ECC0B7F3}">
      <dsp:nvSpPr>
        <dsp:cNvPr id="0" name=""/>
        <dsp:cNvSpPr/>
      </dsp:nvSpPr>
      <dsp:spPr>
        <a:xfrm>
          <a:off x="0" y="204044"/>
          <a:ext cx="18288000" cy="2144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b="1" kern="1200"/>
            <a:t>Resolución de 23 de marzo de 2022</a:t>
          </a:r>
          <a:r>
            <a:rPr lang="es-ES" sz="3900" kern="1200"/>
            <a:t>, de la Dirección General de Formación Profesional para el Empleo, por la que se establecen </a:t>
          </a:r>
          <a:r>
            <a:rPr lang="es-ES" sz="3900" b="1" kern="1200"/>
            <a:t>las condiciones para uso del aula virtual para acciones de formación profesional para el empleo en modalidad presencial</a:t>
          </a:r>
          <a:r>
            <a:rPr lang="es-ES" sz="3900" kern="1200"/>
            <a:t>.</a:t>
          </a:r>
        </a:p>
      </dsp:txBody>
      <dsp:txXfrm>
        <a:off x="104691" y="308735"/>
        <a:ext cx="18078618" cy="1935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BCBB4-55D5-B64C-AD0E-6D2B488DAEE5}">
      <dsp:nvSpPr>
        <dsp:cNvPr id="0" name=""/>
        <dsp:cNvSpPr/>
      </dsp:nvSpPr>
      <dsp:spPr>
        <a:xfrm>
          <a:off x="0" y="564099"/>
          <a:ext cx="7565876" cy="12314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Participación</a:t>
          </a:r>
          <a:endParaRPr lang="es-ES" sz="3100" b="1" kern="1200"/>
        </a:p>
      </dsp:txBody>
      <dsp:txXfrm>
        <a:off x="60116" y="624215"/>
        <a:ext cx="7445644" cy="1111247"/>
      </dsp:txXfrm>
    </dsp:sp>
    <dsp:sp modelId="{47145F35-247E-A941-94A6-670467C09802}">
      <dsp:nvSpPr>
        <dsp:cNvPr id="0" name=""/>
        <dsp:cNvSpPr/>
      </dsp:nvSpPr>
      <dsp:spPr>
        <a:xfrm>
          <a:off x="0" y="1865522"/>
          <a:ext cx="7565876" cy="1231479"/>
        </a:xfrm>
        <a:prstGeom prst="round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/>
            <a:t>Aprendizaje</a:t>
          </a:r>
          <a:r>
            <a:rPr lang="en-US" sz="3100" b="1" kern="1200" dirty="0"/>
            <a:t> mas </a:t>
          </a:r>
          <a:r>
            <a:rPr lang="en-US" sz="3100" b="1" kern="1200" dirty="0" err="1"/>
            <a:t>significativo</a:t>
          </a:r>
          <a:r>
            <a:rPr lang="en-US" sz="3100" b="1" kern="1200" dirty="0"/>
            <a:t> </a:t>
          </a:r>
          <a:r>
            <a:rPr lang="en-US" sz="3100" b="1" kern="1200" dirty="0" err="1"/>
            <a:t>cuando</a:t>
          </a:r>
          <a:r>
            <a:rPr lang="en-US" sz="3100" b="1" kern="1200" dirty="0"/>
            <a:t> se </a:t>
          </a:r>
          <a:r>
            <a:rPr lang="en-US" sz="3100" b="1" kern="1200" dirty="0" err="1"/>
            <a:t>involucran</a:t>
          </a:r>
          <a:r>
            <a:rPr lang="en-US" sz="3100" b="1" kern="1200" dirty="0"/>
            <a:t> con un </a:t>
          </a:r>
          <a:r>
            <a:rPr lang="en-US" sz="3100" b="1" kern="1200" dirty="0" err="1"/>
            <a:t>rol</a:t>
          </a:r>
          <a:r>
            <a:rPr lang="en-US" sz="3100" b="1" kern="1200" dirty="0"/>
            <a:t> y </a:t>
          </a:r>
          <a:r>
            <a:rPr lang="en-US" sz="3100" b="1" kern="1200" dirty="0" err="1"/>
            <a:t>una</a:t>
          </a:r>
          <a:r>
            <a:rPr lang="en-US" sz="3100" b="1" kern="1200" dirty="0"/>
            <a:t> </a:t>
          </a:r>
          <a:r>
            <a:rPr lang="en-US" sz="3100" b="1" kern="1200" dirty="0" err="1"/>
            <a:t>responsabilidad</a:t>
          </a:r>
          <a:endParaRPr lang="es-ES" sz="3100" b="1" kern="1200" dirty="0"/>
        </a:p>
      </dsp:txBody>
      <dsp:txXfrm>
        <a:off x="60116" y="1925638"/>
        <a:ext cx="7445644" cy="1111247"/>
      </dsp:txXfrm>
    </dsp:sp>
    <dsp:sp modelId="{900D709E-0CB8-254C-A694-F7A66A9D3696}">
      <dsp:nvSpPr>
        <dsp:cNvPr id="0" name=""/>
        <dsp:cNvSpPr/>
      </dsp:nvSpPr>
      <dsp:spPr>
        <a:xfrm>
          <a:off x="0" y="3186282"/>
          <a:ext cx="7565876" cy="1231479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/>
            <a:t>Facilita</a:t>
          </a:r>
          <a:r>
            <a:rPr lang="en-US" sz="3100" b="1" kern="1200" dirty="0"/>
            <a:t> la </a:t>
          </a:r>
          <a:r>
            <a:rPr lang="en-US" sz="3100" b="1" kern="1200" dirty="0" err="1"/>
            <a:t>comprobación</a:t>
          </a:r>
          <a:r>
            <a:rPr lang="en-US" sz="3100" b="1" kern="1200" dirty="0"/>
            <a:t> de </a:t>
          </a:r>
          <a:r>
            <a:rPr lang="en-US" sz="3100" b="1" kern="1200" dirty="0" err="1"/>
            <a:t>asimilación</a:t>
          </a:r>
          <a:r>
            <a:rPr lang="en-US" sz="3100" b="1" kern="1200" dirty="0"/>
            <a:t> de </a:t>
          </a:r>
          <a:r>
            <a:rPr lang="en-US" sz="3100" b="1" kern="1200" dirty="0" err="1"/>
            <a:t>contenidos</a:t>
          </a:r>
          <a:endParaRPr lang="es-ES" sz="3100" b="1" kern="1200" dirty="0"/>
        </a:p>
      </dsp:txBody>
      <dsp:txXfrm>
        <a:off x="60116" y="3246398"/>
        <a:ext cx="7445644" cy="1111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EC09-DF55-6542-AF6F-8E0E70B0F55D}">
      <dsp:nvSpPr>
        <dsp:cNvPr id="0" name=""/>
        <dsp:cNvSpPr/>
      </dsp:nvSpPr>
      <dsp:spPr>
        <a:xfrm>
          <a:off x="0" y="20966"/>
          <a:ext cx="7117600" cy="16432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Favorecen la planificación de estrategias</a:t>
          </a:r>
          <a:endParaRPr lang="es-ES" sz="3200" b="1" kern="1200"/>
        </a:p>
      </dsp:txBody>
      <dsp:txXfrm>
        <a:off x="80217" y="101183"/>
        <a:ext cx="6957166" cy="1482809"/>
      </dsp:txXfrm>
    </dsp:sp>
    <dsp:sp modelId="{FCDBE7DD-7642-9141-8B68-FB04D05D1B09}">
      <dsp:nvSpPr>
        <dsp:cNvPr id="0" name=""/>
        <dsp:cNvSpPr/>
      </dsp:nvSpPr>
      <dsp:spPr>
        <a:xfrm>
          <a:off x="0" y="1659640"/>
          <a:ext cx="7117600" cy="164324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La </a:t>
          </a:r>
          <a:r>
            <a:rPr lang="en-US" sz="3200" b="1" kern="1200" dirty="0" err="1"/>
            <a:t>negociación</a:t>
          </a:r>
          <a:r>
            <a:rPr lang="en-US" sz="3200" b="1" kern="1200" dirty="0"/>
            <a:t> y la </a:t>
          </a:r>
          <a:r>
            <a:rPr lang="en-US" sz="3200" b="1" kern="1200" dirty="0" err="1"/>
            <a:t>toma</a:t>
          </a:r>
          <a:r>
            <a:rPr lang="en-US" sz="3200" b="1" kern="1200" dirty="0"/>
            <a:t> de </a:t>
          </a:r>
          <a:r>
            <a:rPr lang="en-US" sz="3200" b="1" kern="1200" dirty="0" err="1"/>
            <a:t>decisiones</a:t>
          </a:r>
          <a:endParaRPr lang="es-ES" sz="3200" b="1" kern="1200" dirty="0"/>
        </a:p>
      </dsp:txBody>
      <dsp:txXfrm>
        <a:off x="80217" y="1739857"/>
        <a:ext cx="6957166" cy="1482809"/>
      </dsp:txXfrm>
    </dsp:sp>
    <dsp:sp modelId="{18B3D124-F46E-0149-A8A5-ECFC2E9650CB}">
      <dsp:nvSpPr>
        <dsp:cNvPr id="0" name=""/>
        <dsp:cNvSpPr/>
      </dsp:nvSpPr>
      <dsp:spPr>
        <a:xfrm>
          <a:off x="0" y="3316819"/>
          <a:ext cx="7117600" cy="164324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Permiten un escenario que facilita la comunicación y las relaciones interpersonales propiciando un clima organizacional positivo al fomentar la competencia y el trabajo colaborativo </a:t>
          </a:r>
        </a:p>
      </dsp:txBody>
      <dsp:txXfrm>
        <a:off x="80217" y="3397036"/>
        <a:ext cx="6957166" cy="1482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7F2A7-6886-7642-85AA-B2685DA6768A}">
      <dsp:nvSpPr>
        <dsp:cNvPr id="0" name=""/>
        <dsp:cNvSpPr/>
      </dsp:nvSpPr>
      <dsp:spPr>
        <a:xfrm>
          <a:off x="0" y="0"/>
          <a:ext cx="12703705" cy="2131516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5400" b="1" kern="1200" dirty="0"/>
            <a:t>EL APRENDIZAJE INMERSIVO: procesos de Realidad Virtual y Realidad Aumentada</a:t>
          </a:r>
          <a:endParaRPr lang="es-ES" sz="5400" b="1" kern="1200" dirty="0"/>
        </a:p>
      </dsp:txBody>
      <dsp:txXfrm>
        <a:off x="104052" y="104052"/>
        <a:ext cx="12495601" cy="1923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A1CDC-6E59-0142-92CA-5D5B023A4916}">
      <dsp:nvSpPr>
        <dsp:cNvPr id="0" name=""/>
        <dsp:cNvSpPr/>
      </dsp:nvSpPr>
      <dsp:spPr>
        <a:xfrm>
          <a:off x="0" y="0"/>
          <a:ext cx="9144000" cy="10313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300" b="1" kern="1200" dirty="0"/>
            <a:t>PIRÁMIDE DEL APENDIZAJE DE EDGAR</a:t>
          </a:r>
          <a:endParaRPr lang="es-ES" sz="4300" b="1" kern="1200" dirty="0"/>
        </a:p>
      </dsp:txBody>
      <dsp:txXfrm>
        <a:off x="50347" y="50347"/>
        <a:ext cx="9043306" cy="9306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7D3BB-ECFA-1243-A912-2255E46EA41E}">
      <dsp:nvSpPr>
        <dsp:cNvPr id="0" name=""/>
        <dsp:cNvSpPr/>
      </dsp:nvSpPr>
      <dsp:spPr>
        <a:xfrm>
          <a:off x="0" y="439"/>
          <a:ext cx="11201399" cy="11421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b="1" kern="1200" dirty="0">
              <a:solidFill>
                <a:srgbClr val="FFFF00"/>
              </a:solidFill>
            </a:rPr>
            <a:t>VENTAJAS EMPÍRICAS DE LA FORMACIÓN INMERSIVA</a:t>
          </a:r>
          <a:endParaRPr lang="es-ES" sz="4000" b="1" kern="1200" dirty="0">
            <a:solidFill>
              <a:srgbClr val="FFFF00"/>
            </a:solidFill>
          </a:endParaRPr>
        </a:p>
      </dsp:txBody>
      <dsp:txXfrm>
        <a:off x="55754" y="56193"/>
        <a:ext cx="11089891" cy="1030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9AED0-466A-774C-90F5-94618997D0A7}">
      <dsp:nvSpPr>
        <dsp:cNvPr id="0" name=""/>
        <dsp:cNvSpPr/>
      </dsp:nvSpPr>
      <dsp:spPr>
        <a:xfrm>
          <a:off x="0" y="0"/>
          <a:ext cx="12908280" cy="14196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1" kern="1200" dirty="0"/>
            <a:t>Aprendizaje 4 veces más rápido que en un aula tradicional (un 400% más efectiva)</a:t>
          </a:r>
          <a:endParaRPr lang="es-ES" sz="3200" b="1" kern="1200" dirty="0"/>
        </a:p>
      </dsp:txBody>
      <dsp:txXfrm>
        <a:off x="41579" y="41579"/>
        <a:ext cx="11210320" cy="1336447"/>
      </dsp:txXfrm>
    </dsp:sp>
    <dsp:sp modelId="{5F6AFCEF-6592-DB45-9DC4-3CE9F562F22C}">
      <dsp:nvSpPr>
        <dsp:cNvPr id="0" name=""/>
        <dsp:cNvSpPr/>
      </dsp:nvSpPr>
      <dsp:spPr>
        <a:xfrm>
          <a:off x="963930" y="1616773"/>
          <a:ext cx="12908280" cy="1419605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1" kern="1200"/>
            <a:t>3 veces más seguros en la aplicación de las habilidades aprendidas (275% más de fiabilidad en la seguridad del aprendizaje)</a:t>
          </a:r>
          <a:endParaRPr lang="es-ES" sz="3200" b="1" kern="1200"/>
        </a:p>
      </dsp:txBody>
      <dsp:txXfrm>
        <a:off x="1005509" y="1658352"/>
        <a:ext cx="10938448" cy="1336448"/>
      </dsp:txXfrm>
    </dsp:sp>
    <dsp:sp modelId="{FC63A21E-56FF-DF4B-9D3B-2380AC903684}">
      <dsp:nvSpPr>
        <dsp:cNvPr id="0" name=""/>
        <dsp:cNvSpPr/>
      </dsp:nvSpPr>
      <dsp:spPr>
        <a:xfrm>
          <a:off x="1927860" y="3233547"/>
          <a:ext cx="12908280" cy="1419605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1" kern="1200"/>
            <a:t>4 veces más implicación emocional y concienciación con la formación que el grupo en el aula tradicional (375% más comprometidos y concienciados)</a:t>
          </a:r>
          <a:endParaRPr lang="es-ES" sz="3200" b="1" kern="1200"/>
        </a:p>
      </dsp:txBody>
      <dsp:txXfrm>
        <a:off x="1969439" y="3275126"/>
        <a:ext cx="10938448" cy="1336447"/>
      </dsp:txXfrm>
    </dsp:sp>
    <dsp:sp modelId="{FFFBAE74-AE5D-C048-8170-FC386AC3ECF4}">
      <dsp:nvSpPr>
        <dsp:cNvPr id="0" name=""/>
        <dsp:cNvSpPr/>
      </dsp:nvSpPr>
      <dsp:spPr>
        <a:xfrm>
          <a:off x="2891790" y="4850320"/>
          <a:ext cx="12908280" cy="1419605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1" kern="1200"/>
            <a:t>4 veces más capacidad de concentración que el grupo formado con e-learning (400% más que en la formación online ordinaria)</a:t>
          </a:r>
          <a:endParaRPr lang="es-ES" sz="3200" b="1" kern="1200"/>
        </a:p>
      </dsp:txBody>
      <dsp:txXfrm>
        <a:off x="2933369" y="4891899"/>
        <a:ext cx="10938448" cy="1336447"/>
      </dsp:txXfrm>
    </dsp:sp>
    <dsp:sp modelId="{4B89E5EF-CA14-F54B-96DC-847BD5538B06}">
      <dsp:nvSpPr>
        <dsp:cNvPr id="0" name=""/>
        <dsp:cNvSpPr/>
      </dsp:nvSpPr>
      <dsp:spPr>
        <a:xfrm>
          <a:off x="3855720" y="6467094"/>
          <a:ext cx="12908280" cy="141960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200" b="1" kern="1200"/>
            <a:t>Retención del conocimiento mucho más tiempo (x7) que el grupo formado en el aula</a:t>
          </a:r>
          <a:endParaRPr lang="es-ES" sz="3200" b="1" kern="1200"/>
        </a:p>
      </dsp:txBody>
      <dsp:txXfrm>
        <a:off x="3897299" y="6508673"/>
        <a:ext cx="10938448" cy="1336447"/>
      </dsp:txXfrm>
    </dsp:sp>
    <dsp:sp modelId="{789EA51C-0216-4D42-963A-CDAD210EB38D}">
      <dsp:nvSpPr>
        <dsp:cNvPr id="0" name=""/>
        <dsp:cNvSpPr/>
      </dsp:nvSpPr>
      <dsp:spPr>
        <a:xfrm>
          <a:off x="11985536" y="1037101"/>
          <a:ext cx="922743" cy="922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b="1" kern="1200"/>
        </a:p>
      </dsp:txBody>
      <dsp:txXfrm>
        <a:off x="12193153" y="1037101"/>
        <a:ext cx="507509" cy="694364"/>
      </dsp:txXfrm>
    </dsp:sp>
    <dsp:sp modelId="{B1AE7319-DB1B-C641-B589-C9685C676715}">
      <dsp:nvSpPr>
        <dsp:cNvPr id="0" name=""/>
        <dsp:cNvSpPr/>
      </dsp:nvSpPr>
      <dsp:spPr>
        <a:xfrm>
          <a:off x="12949466" y="2653874"/>
          <a:ext cx="922743" cy="922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b="1" kern="1200"/>
        </a:p>
      </dsp:txBody>
      <dsp:txXfrm>
        <a:off x="13157083" y="2653874"/>
        <a:ext cx="507509" cy="694364"/>
      </dsp:txXfrm>
    </dsp:sp>
    <dsp:sp modelId="{C851AED5-3441-6F40-B6FD-8107B217EC2B}">
      <dsp:nvSpPr>
        <dsp:cNvPr id="0" name=""/>
        <dsp:cNvSpPr/>
      </dsp:nvSpPr>
      <dsp:spPr>
        <a:xfrm>
          <a:off x="13913396" y="4246987"/>
          <a:ext cx="922743" cy="922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b="1" kern="1200"/>
        </a:p>
      </dsp:txBody>
      <dsp:txXfrm>
        <a:off x="14121013" y="4246987"/>
        <a:ext cx="507509" cy="694364"/>
      </dsp:txXfrm>
    </dsp:sp>
    <dsp:sp modelId="{05CC6CA9-C580-474E-8F9A-9FB138F64D97}">
      <dsp:nvSpPr>
        <dsp:cNvPr id="0" name=""/>
        <dsp:cNvSpPr/>
      </dsp:nvSpPr>
      <dsp:spPr>
        <a:xfrm>
          <a:off x="14877326" y="5879534"/>
          <a:ext cx="922743" cy="9227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400" b="1" kern="1200"/>
        </a:p>
      </dsp:txBody>
      <dsp:txXfrm>
        <a:off x="15084943" y="5879534"/>
        <a:ext cx="507509" cy="6943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E993A-8367-FF4F-A15D-02E8051FB3E3}">
      <dsp:nvSpPr>
        <dsp:cNvPr id="0" name=""/>
        <dsp:cNvSpPr/>
      </dsp:nvSpPr>
      <dsp:spPr>
        <a:xfrm>
          <a:off x="0" y="679"/>
          <a:ext cx="11963400" cy="11416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600" b="1" kern="1200" dirty="0"/>
            <a:t>PROPUESTAS PARA LA IMPLEMENTACIÓN EFECTIVA DE UNA FORMACIÓN INMERSIVA CON RV</a:t>
          </a:r>
          <a:endParaRPr lang="es-ES" sz="3600" kern="1200" dirty="0"/>
        </a:p>
      </dsp:txBody>
      <dsp:txXfrm>
        <a:off x="55730" y="56409"/>
        <a:ext cx="11851940" cy="1030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72C70-829F-4F72-A7FC-1022D16BD7DA}" type="datetimeFigureOut">
              <a:rPr lang="es-ES" smtClean="0"/>
              <a:t>17/11/25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563A-55A3-4B5F-808B-CEC832621A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79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563A-55A3-4B5F-808B-CEC832621A1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28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6119" y="1750483"/>
            <a:ext cx="13894042" cy="5119318"/>
            <a:chOff x="-24991" y="-176040"/>
            <a:chExt cx="3659336" cy="1348298"/>
          </a:xfrm>
        </p:grpSpPr>
        <p:sp>
          <p:nvSpPr>
            <p:cNvPr id="3" name="Freeform 3"/>
            <p:cNvSpPr/>
            <p:nvPr/>
          </p:nvSpPr>
          <p:spPr>
            <a:xfrm>
              <a:off x="-24991" y="-176040"/>
              <a:ext cx="3634345" cy="1172258"/>
            </a:xfrm>
            <a:custGeom>
              <a:avLst/>
              <a:gdLst/>
              <a:ahLst/>
              <a:cxnLst/>
              <a:rect l="l" t="t" r="r" b="b"/>
              <a:pathLst>
                <a:path w="3634345" h="1172258">
                  <a:moveTo>
                    <a:pt x="0" y="0"/>
                  </a:moveTo>
                  <a:lnTo>
                    <a:pt x="3634345" y="0"/>
                  </a:lnTo>
                  <a:lnTo>
                    <a:pt x="3634345" y="1172258"/>
                  </a:lnTo>
                  <a:lnTo>
                    <a:pt x="0" y="1172258"/>
                  </a:lnTo>
                  <a:close/>
                </a:path>
              </a:pathLst>
            </a:custGeom>
            <a:solidFill>
              <a:srgbClr val="7B8632">
                <a:alpha val="65882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634345" cy="1210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94413" y="8626802"/>
            <a:ext cx="4312642" cy="1262996"/>
          </a:xfrm>
          <a:custGeom>
            <a:avLst/>
            <a:gdLst/>
            <a:ahLst/>
            <a:cxnLst/>
            <a:rect l="l" t="t" r="r" b="b"/>
            <a:pathLst>
              <a:path w="4312642" h="1262996">
                <a:moveTo>
                  <a:pt x="0" y="0"/>
                </a:moveTo>
                <a:lnTo>
                  <a:pt x="4312642" y="0"/>
                </a:lnTo>
                <a:lnTo>
                  <a:pt x="4312642" y="1262996"/>
                </a:lnTo>
                <a:lnTo>
                  <a:pt x="0" y="1262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9" r="-81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494413" y="6803664"/>
            <a:ext cx="2657286" cy="1423252"/>
          </a:xfrm>
          <a:custGeom>
            <a:avLst/>
            <a:gdLst/>
            <a:ahLst/>
            <a:cxnLst/>
            <a:rect l="l" t="t" r="r" b="b"/>
            <a:pathLst>
              <a:path w="2657286" h="1423252">
                <a:moveTo>
                  <a:pt x="0" y="0"/>
                </a:moveTo>
                <a:lnTo>
                  <a:pt x="2657285" y="0"/>
                </a:lnTo>
                <a:lnTo>
                  <a:pt x="2657285" y="1423252"/>
                </a:lnTo>
                <a:lnTo>
                  <a:pt x="0" y="1423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3919327" y="2380900"/>
            <a:ext cx="12132738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ES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F</a:t>
            </a:r>
            <a:r>
              <a:rPr lang="es-ES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j-lt"/>
              </a:rPr>
              <a:t>ormación convencional</a:t>
            </a:r>
            <a:endParaRPr lang="es-ES" sz="4800" b="1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+mj-lt"/>
            </a:endParaRPr>
          </a:p>
          <a:p>
            <a:r>
              <a:rPr lang="es-ES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j-lt"/>
              </a:rPr>
              <a:t>preventiva de riesgos psicosociales laborales y nuevas tecnologías:</a:t>
            </a:r>
            <a:endParaRPr lang="es-ES" sz="4800" b="1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+mj-lt"/>
            </a:endParaRPr>
          </a:p>
          <a:p>
            <a:pPr algn="ctr"/>
            <a:r>
              <a:rPr lang="es-ES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j-lt"/>
              </a:rPr>
              <a:t>¿</a:t>
            </a:r>
            <a:r>
              <a:rPr lang="es-ES" sz="4800" b="1" i="1" dirty="0">
                <a:solidFill>
                  <a:srgbClr val="002060"/>
                </a:solidFill>
                <a:effectLst/>
                <a:latin typeface="+mj-lt"/>
              </a:rPr>
              <a:t>qué </a:t>
            </a:r>
            <a:r>
              <a:rPr lang="es-ES" sz="4800" b="1" i="1" dirty="0">
                <a:solidFill>
                  <a:srgbClr val="002060"/>
                </a:solidFill>
                <a:latin typeface="+mj-lt"/>
              </a:rPr>
              <a:t>ofrecen realmente éstas </a:t>
            </a:r>
            <a:r>
              <a:rPr lang="es-ES" sz="4800" b="1" i="1" dirty="0">
                <a:solidFill>
                  <a:srgbClr val="002060"/>
                </a:solidFill>
                <a:effectLst/>
                <a:latin typeface="+mj-lt"/>
              </a:rPr>
              <a:t>para corregir los déficits de aquélla</a:t>
            </a:r>
            <a:r>
              <a:rPr lang="es-ES" sz="48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j-lt"/>
              </a:rPr>
              <a:t>?</a:t>
            </a:r>
            <a:endParaRPr lang="es-ES" sz="4800" b="1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+mj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04560" y="6812456"/>
            <a:ext cx="11569189" cy="261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87"/>
              </a:lnSpc>
            </a:pPr>
            <a:r>
              <a:rPr lang="en-US" sz="2624" b="1" dirty="0">
                <a:solidFill>
                  <a:schemeClr val="accent3">
                    <a:lumMod val="50000"/>
                  </a:schemeClr>
                </a:solidFill>
                <a:ea typeface="Lovelo"/>
                <a:cs typeface="Lovelo"/>
                <a:sym typeface="Lovelo"/>
              </a:rPr>
              <a:t>Cristóbal Molina Navarrete</a:t>
            </a:r>
          </a:p>
          <a:p>
            <a:pPr algn="r">
              <a:lnSpc>
                <a:spcPts val="2137"/>
              </a:lnSpc>
            </a:pPr>
            <a:r>
              <a:rPr lang="en-US" sz="1943" b="1" dirty="0" err="1">
                <a:solidFill>
                  <a:srgbClr val="7B8632"/>
                </a:solidFill>
                <a:ea typeface="Lovelo"/>
                <a:cs typeface="Lovelo"/>
                <a:sym typeface="Lovelo"/>
              </a:rPr>
              <a:t>Catedrático</a:t>
            </a:r>
            <a:r>
              <a:rPr lang="en-US" sz="1943" b="1" dirty="0">
                <a:solidFill>
                  <a:srgbClr val="7B8632"/>
                </a:solidFill>
                <a:ea typeface="Lovelo"/>
                <a:cs typeface="Lovelo"/>
                <a:sym typeface="Lovelo"/>
              </a:rPr>
              <a:t> de Derecho de </a:t>
            </a:r>
            <a:r>
              <a:rPr lang="en-US" sz="1943" b="1" dirty="0" err="1">
                <a:solidFill>
                  <a:srgbClr val="7B8632"/>
                </a:solidFill>
                <a:ea typeface="Lovelo"/>
                <a:cs typeface="Lovelo"/>
                <a:sym typeface="Lovelo"/>
              </a:rPr>
              <a:t>Trabajo</a:t>
            </a:r>
            <a:r>
              <a:rPr lang="en-US" sz="1943" b="1" dirty="0">
                <a:solidFill>
                  <a:srgbClr val="7B8632"/>
                </a:solidFill>
                <a:ea typeface="Lovelo"/>
                <a:cs typeface="Lovelo"/>
                <a:sym typeface="Lovelo"/>
              </a:rPr>
              <a:t> y de la </a:t>
            </a:r>
            <a:r>
              <a:rPr lang="en-US" sz="1943" b="1" dirty="0" err="1">
                <a:solidFill>
                  <a:srgbClr val="7B8632"/>
                </a:solidFill>
                <a:ea typeface="Lovelo"/>
                <a:cs typeface="Lovelo"/>
                <a:sym typeface="Lovelo"/>
              </a:rPr>
              <a:t>Seguridad</a:t>
            </a:r>
            <a:r>
              <a:rPr lang="en-US" sz="1943" b="1" dirty="0">
                <a:solidFill>
                  <a:srgbClr val="7B8632"/>
                </a:solidFill>
                <a:ea typeface="Lovelo"/>
                <a:cs typeface="Lovelo"/>
                <a:sym typeface="Lovelo"/>
              </a:rPr>
              <a:t> Social. Universidad de </a:t>
            </a:r>
            <a:r>
              <a:rPr lang="en-US" sz="1943" b="1" dirty="0" err="1">
                <a:solidFill>
                  <a:srgbClr val="7B8632"/>
                </a:solidFill>
                <a:ea typeface="Lovelo"/>
                <a:cs typeface="Lovelo"/>
                <a:sym typeface="Lovelo"/>
              </a:rPr>
              <a:t>Jaén</a:t>
            </a:r>
            <a:endParaRPr lang="en-US" sz="1943" b="1" dirty="0">
              <a:solidFill>
                <a:srgbClr val="7B8632"/>
              </a:solidFill>
              <a:ea typeface="Lovelo"/>
              <a:cs typeface="Lovelo"/>
              <a:sym typeface="Lovelo"/>
            </a:endParaRPr>
          </a:p>
          <a:p>
            <a:pPr algn="r">
              <a:lnSpc>
                <a:spcPts val="2137"/>
              </a:lnSpc>
              <a:spcBef>
                <a:spcPct val="0"/>
              </a:spcBef>
            </a:pPr>
            <a:r>
              <a:rPr lang="en-US" sz="1943" b="1" dirty="0">
                <a:solidFill>
                  <a:srgbClr val="7B8632"/>
                </a:solidFill>
                <a:ea typeface="Lovelo"/>
                <a:cs typeface="Lovelo"/>
                <a:sym typeface="Lovelo"/>
              </a:rPr>
              <a:t>Director de LARPSICO</a:t>
            </a:r>
          </a:p>
          <a:p>
            <a:pPr algn="r">
              <a:lnSpc>
                <a:spcPts val="2137"/>
              </a:lnSpc>
              <a:spcBef>
                <a:spcPct val="0"/>
              </a:spcBef>
            </a:pPr>
            <a:endParaRPr lang="en-US" sz="1943" b="1" dirty="0">
              <a:solidFill>
                <a:srgbClr val="7B8632"/>
              </a:solidFill>
              <a:ea typeface="Lovelo"/>
              <a:cs typeface="Lovelo"/>
              <a:sym typeface="Lovelo"/>
            </a:endParaRPr>
          </a:p>
          <a:p>
            <a:pPr algn="r">
              <a:lnSpc>
                <a:spcPts val="2907"/>
              </a:lnSpc>
              <a:spcBef>
                <a:spcPct val="0"/>
              </a:spcBef>
            </a:pPr>
            <a:r>
              <a:rPr lang="en-US" sz="2643" b="1" dirty="0">
                <a:solidFill>
                  <a:schemeClr val="accent3">
                    <a:lumMod val="50000"/>
                  </a:schemeClr>
                </a:solidFill>
                <a:ea typeface="Lovelo"/>
                <a:cs typeface="Lovelo"/>
                <a:sym typeface="Lovelo"/>
              </a:rPr>
              <a:t>María Rosa </a:t>
            </a:r>
            <a:r>
              <a:rPr lang="en-US" sz="2643" b="1" dirty="0" err="1">
                <a:solidFill>
                  <a:schemeClr val="accent3">
                    <a:lumMod val="50000"/>
                  </a:schemeClr>
                </a:solidFill>
                <a:ea typeface="Lovelo"/>
                <a:cs typeface="Lovelo"/>
                <a:sym typeface="Lovelo"/>
              </a:rPr>
              <a:t>Vallecillo</a:t>
            </a:r>
            <a:r>
              <a:rPr lang="en-US" sz="2643" b="1" dirty="0">
                <a:solidFill>
                  <a:schemeClr val="accent3">
                    <a:lumMod val="50000"/>
                  </a:schemeClr>
                </a:solidFill>
                <a:ea typeface="Lovelo"/>
                <a:cs typeface="Lovelo"/>
                <a:sym typeface="Lovelo"/>
              </a:rPr>
              <a:t> </a:t>
            </a:r>
            <a:r>
              <a:rPr lang="en-US" sz="2643" b="1" dirty="0" err="1">
                <a:solidFill>
                  <a:schemeClr val="accent3">
                    <a:lumMod val="50000"/>
                  </a:schemeClr>
                </a:solidFill>
                <a:ea typeface="Lovelo"/>
                <a:cs typeface="Lovelo"/>
                <a:sym typeface="Lovelo"/>
              </a:rPr>
              <a:t>Gámez</a:t>
            </a:r>
            <a:endParaRPr lang="en-US" sz="2643" b="1" dirty="0">
              <a:solidFill>
                <a:schemeClr val="accent3">
                  <a:lumMod val="50000"/>
                </a:schemeClr>
              </a:solidFill>
              <a:ea typeface="Lovelo"/>
              <a:cs typeface="Lovelo"/>
              <a:sym typeface="Lovelo"/>
            </a:endParaRPr>
          </a:p>
          <a:p>
            <a:pPr algn="r">
              <a:lnSpc>
                <a:spcPts val="2137"/>
              </a:lnSpc>
              <a:spcBef>
                <a:spcPct val="0"/>
              </a:spcBef>
            </a:pPr>
            <a:r>
              <a:rPr lang="en-US" sz="1943" b="1" dirty="0" err="1">
                <a:solidFill>
                  <a:srgbClr val="7B8632"/>
                </a:solidFill>
                <a:ea typeface="Lovelo"/>
                <a:cs typeface="Lovelo"/>
                <a:sym typeface="Lovelo"/>
              </a:rPr>
              <a:t>Profesora</a:t>
            </a:r>
            <a:r>
              <a:rPr lang="en-US" sz="1943" b="1" dirty="0">
                <a:solidFill>
                  <a:srgbClr val="7B8632"/>
                </a:solidFill>
                <a:ea typeface="Lovelo"/>
                <a:cs typeface="Lovelo"/>
                <a:sym typeface="Lovelo"/>
              </a:rPr>
              <a:t> Titular de Derecho de </a:t>
            </a:r>
            <a:r>
              <a:rPr lang="en-US" sz="1943" b="1" dirty="0" err="1">
                <a:solidFill>
                  <a:srgbClr val="7B8632"/>
                </a:solidFill>
                <a:ea typeface="Lovelo"/>
                <a:cs typeface="Lovelo"/>
                <a:sym typeface="Lovelo"/>
              </a:rPr>
              <a:t>Trabajo</a:t>
            </a:r>
            <a:r>
              <a:rPr lang="en-US" sz="1943" b="1" dirty="0">
                <a:solidFill>
                  <a:srgbClr val="7B8632"/>
                </a:solidFill>
                <a:ea typeface="Lovelo"/>
                <a:cs typeface="Lovelo"/>
                <a:sym typeface="Lovelo"/>
              </a:rPr>
              <a:t> y de la </a:t>
            </a:r>
            <a:r>
              <a:rPr lang="en-US" sz="1943" b="1" dirty="0" err="1">
                <a:solidFill>
                  <a:srgbClr val="7B8632"/>
                </a:solidFill>
                <a:ea typeface="Lovelo"/>
                <a:cs typeface="Lovelo"/>
                <a:sym typeface="Lovelo"/>
              </a:rPr>
              <a:t>Seguridad</a:t>
            </a:r>
            <a:r>
              <a:rPr lang="en-US" sz="1943" b="1" dirty="0">
                <a:solidFill>
                  <a:srgbClr val="7B8632"/>
                </a:solidFill>
                <a:ea typeface="Lovelo"/>
                <a:cs typeface="Lovelo"/>
                <a:sym typeface="Lovelo"/>
              </a:rPr>
              <a:t> Social. Universidad de </a:t>
            </a:r>
            <a:r>
              <a:rPr lang="en-US" sz="1943" b="1" dirty="0" err="1">
                <a:solidFill>
                  <a:srgbClr val="7B8632"/>
                </a:solidFill>
                <a:ea typeface="Lovelo"/>
                <a:cs typeface="Lovelo"/>
                <a:sym typeface="Lovelo"/>
              </a:rPr>
              <a:t>Jaén</a:t>
            </a:r>
            <a:endParaRPr lang="en-US" sz="1943" b="1" dirty="0">
              <a:solidFill>
                <a:srgbClr val="7B8632"/>
              </a:solidFill>
              <a:ea typeface="Lovelo"/>
              <a:cs typeface="Lovelo"/>
              <a:sym typeface="Lovelo"/>
            </a:endParaRPr>
          </a:p>
          <a:p>
            <a:pPr algn="r">
              <a:lnSpc>
                <a:spcPts val="2024"/>
              </a:lnSpc>
              <a:spcBef>
                <a:spcPct val="0"/>
              </a:spcBef>
            </a:pPr>
            <a:r>
              <a:rPr lang="en-US" sz="1840" b="1" dirty="0" err="1">
                <a:solidFill>
                  <a:srgbClr val="7B8632"/>
                </a:solidFill>
                <a:ea typeface="Lovelo"/>
                <a:cs typeface="Lovelo"/>
                <a:sym typeface="Lovelo"/>
              </a:rPr>
              <a:t>Coordinadora</a:t>
            </a:r>
            <a:r>
              <a:rPr lang="en-US" sz="1840" b="1" dirty="0">
                <a:solidFill>
                  <a:srgbClr val="7B8632"/>
                </a:solidFill>
                <a:ea typeface="Lovelo"/>
                <a:cs typeface="Lovelo"/>
                <a:sym typeface="Lovelo"/>
              </a:rPr>
              <a:t> de LARPSICO</a:t>
            </a:r>
          </a:p>
          <a:p>
            <a:pPr algn="r">
              <a:lnSpc>
                <a:spcPts val="4386"/>
              </a:lnSpc>
              <a:spcBef>
                <a:spcPct val="0"/>
              </a:spcBef>
            </a:pPr>
            <a:endParaRPr lang="en-US" sz="1840" b="1" dirty="0">
              <a:solidFill>
                <a:srgbClr val="7B8632"/>
              </a:solidFill>
              <a:ea typeface="Lovelo"/>
              <a:cs typeface="Lovelo"/>
              <a:sym typeface="Lovel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75898"/>
            <a:ext cx="18288000" cy="10800998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TextBox 21"/>
          <p:cNvSpPr txBox="1"/>
          <p:nvPr/>
        </p:nvSpPr>
        <p:spPr>
          <a:xfrm>
            <a:off x="1143000" y="3848100"/>
            <a:ext cx="1484002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ES_tradnl" sz="4800" dirty="0"/>
              <a:t>El uso de la gamificación se relaciona con los procesos de </a:t>
            </a:r>
            <a:r>
              <a:rPr lang="es-ES_tradnl" sz="4800" b="1" dirty="0"/>
              <a:t>bienestar organizacional</a:t>
            </a:r>
            <a:r>
              <a:rPr lang="es-ES_tradnl" sz="4800" dirty="0"/>
              <a:t>, permitiendo </a:t>
            </a:r>
            <a:r>
              <a:rPr lang="es-ES_tradnl" sz="4800" b="1" dirty="0"/>
              <a:t>disminuir la sobrecarga cognitiva</a:t>
            </a:r>
            <a:r>
              <a:rPr lang="es-ES_tradnl" sz="4800" dirty="0"/>
              <a:t>, y la presentación de posibles riesgos psicosociales posibilitando el </a:t>
            </a:r>
            <a:r>
              <a:rPr lang="es-ES_tradnl" sz="4800" b="1" dirty="0"/>
              <a:t>desarrollo de la autoconciencia </a:t>
            </a:r>
            <a:r>
              <a:rPr lang="es-ES_tradnl" sz="4800" dirty="0"/>
              <a:t>y la </a:t>
            </a:r>
            <a:r>
              <a:rPr lang="es-ES_tradnl" sz="4800" b="1" dirty="0"/>
              <a:t>autorregulación emocional</a:t>
            </a:r>
            <a:r>
              <a:rPr lang="es-ES_tradnl" sz="4800" dirty="0"/>
              <a:t>, facilitadores de la </a:t>
            </a:r>
            <a:r>
              <a:rPr lang="es-ES_tradnl" sz="4800" b="1" dirty="0">
                <a:solidFill>
                  <a:srgbClr val="00B050"/>
                </a:solidFill>
              </a:rPr>
              <a:t>salud ocupacional</a:t>
            </a:r>
            <a:endParaRPr lang="es-ES_tradnl" sz="4800" dirty="0"/>
          </a:p>
        </p:txBody>
      </p:sp>
      <p:pic>
        <p:nvPicPr>
          <p:cNvPr id="1026" name="Picture 2" descr="Envidia o Ansiedad? 'Inside Out 2' y todo sobre las nuevas emociones">
            <a:extLst>
              <a:ext uri="{FF2B5EF4-FFF2-40B4-BE49-F238E27FC236}">
                <a16:creationId xmlns:a16="http://schemas.microsoft.com/office/drawing/2014/main" id="{A9AC7928-2368-A34E-3A17-A3559A52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8755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0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28700" y="1028700"/>
          <a:ext cx="16230600" cy="8324850"/>
        </p:xfrm>
        <a:graphic>
          <a:graphicData uri="http://schemas.openxmlformats.org/drawingml/2006/table">
            <a:tbl>
              <a:tblPr/>
              <a:tblGrid>
                <a:gridCol w="485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9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747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9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747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9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47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9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747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9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747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9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747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89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5400" dirty="0">
                          <a:solidFill>
                            <a:schemeClr val="bg1"/>
                          </a:solidFill>
                        </a:rPr>
                        <a:t>ALGUNOS EJEMPLOS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A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028700" y="1368675"/>
            <a:ext cx="481978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E923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LUCCENTUS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847468"/>
            <a:ext cx="481978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E923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FOCUSING GAMIFICADA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321938"/>
            <a:ext cx="481978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E923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STIGMA STOP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513562"/>
            <a:ext cx="481978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E923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MINI-SPIN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951519"/>
            <a:ext cx="481978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E923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GA GROUP VIDEOJUEGO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97614" y="1297809"/>
            <a:ext cx="10443767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ES" sz="2800" b="0" i="0" dirty="0">
                <a:solidFill>
                  <a:srgbClr val="333333"/>
                </a:solidFill>
                <a:effectLst/>
                <a:latin typeface="Abadi MT Condensed Light" panose="020B0306030101010103" pitchFamily="34" charset="77"/>
                <a:cs typeface="Arial" panose="020B0604020202020204" pitchFamily="34" charset="0"/>
              </a:rPr>
              <a:t>Este desarrollo de un juego serio se utilizó para entrenar el comportamiento deseable en la terapia cognitivo-conductual del síndrome de Burnout</a:t>
            </a:r>
            <a:endParaRPr lang="en-US" dirty="0">
              <a:solidFill>
                <a:srgbClr val="454546"/>
              </a:solidFill>
              <a:latin typeface="Abadi MT Condensed Light" panose="020B0306030101010103" pitchFamily="34" charset="77"/>
              <a:ea typeface="Anantason Condensed"/>
              <a:cs typeface="Arial" panose="020B0604020202020204" pitchFamily="34" charset="0"/>
              <a:sym typeface="Anantason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397614" y="2783205"/>
            <a:ext cx="10443767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s-ES" sz="2800" b="0" i="0" dirty="0">
                <a:solidFill>
                  <a:srgbClr val="333333"/>
                </a:solidFill>
                <a:effectLst/>
                <a:latin typeface="Abadi MT Condensed Light" panose="020B0306030101010103" pitchFamily="34" charset="77"/>
              </a:rPr>
              <a:t>es una aplicación para el manejo del estrés destinada a ayudar al personal médico de los hospitales públicos de Ecuador. Utiliza la técnica del aprendizaje dirigido</a:t>
            </a:r>
            <a:endParaRPr lang="en-US" dirty="0">
              <a:solidFill>
                <a:srgbClr val="454546"/>
              </a:solidFill>
              <a:latin typeface="Abadi MT Condensed Light" panose="020B0306030101010103" pitchFamily="34" charset="77"/>
              <a:ea typeface="Anantason Condensed"/>
              <a:cs typeface="Anantason Condensed"/>
              <a:sym typeface="Anantason Condense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397614" y="4136263"/>
            <a:ext cx="1044376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s-ES" sz="2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los jugadores pueden interactuar con personajes que poseen características propias de diferentes alteraciones (como trastorno bipolar, esquizofrenia, depresión y agorafobia).</a:t>
            </a:r>
            <a:endParaRPr lang="en-US" sz="2200" dirty="0">
              <a:solidFill>
                <a:srgbClr val="454546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97614" y="5570712"/>
            <a:ext cx="10443767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s-ES_tradnl" sz="2800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Sitúa a la persona en diferentes escenarios que le enfrentan a sus miedos (hablar en público, someterse a situaciones que lo pueden avergonzar, miedo al ridículo..)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97614" y="7233817"/>
            <a:ext cx="10443767" cy="373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18"/>
              </a:lnSpc>
            </a:pPr>
            <a:r>
              <a:rPr lang="en-US" sz="3200" dirty="0" err="1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Evalúa</a:t>
            </a:r>
            <a:r>
              <a:rPr lang="en-US" sz="3200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</a:t>
            </a:r>
            <a:r>
              <a:rPr lang="en-US" sz="3200" dirty="0" err="1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el</a:t>
            </a:r>
            <a:r>
              <a:rPr lang="en-US" sz="3200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</a:t>
            </a:r>
            <a:r>
              <a:rPr lang="en-US" sz="3200" dirty="0" err="1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estrés</a:t>
            </a:r>
            <a:r>
              <a:rPr lang="en-US" sz="3200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</a:t>
            </a:r>
            <a:r>
              <a:rPr lang="en-US" sz="3200" dirty="0" err="1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laboral</a:t>
            </a:r>
            <a:endParaRPr lang="en-US" sz="3200" dirty="0">
              <a:solidFill>
                <a:srgbClr val="454546"/>
              </a:solidFill>
              <a:latin typeface="Anantason Condensed"/>
              <a:ea typeface="Anantason Condensed"/>
              <a:cs typeface="Anantason Condensed"/>
              <a:sym typeface="Anantason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5920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ACE48B4-15C2-15A0-7FE8-FCA7D83D3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406682"/>
              </p:ext>
            </p:extLst>
          </p:nvPr>
        </p:nvGraphicFramePr>
        <p:xfrm>
          <a:off x="859894" y="1409700"/>
          <a:ext cx="12703705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esafíos de la seguridad asociados a la realidad virtual y aumentada">
            <a:extLst>
              <a:ext uri="{FF2B5EF4-FFF2-40B4-BE49-F238E27FC236}">
                <a16:creationId xmlns:a16="http://schemas.microsoft.com/office/drawing/2014/main" id="{5960724B-5EBB-F5C2-E90B-384CAEDA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06900"/>
            <a:ext cx="9588500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1564243" y="830500"/>
            <a:ext cx="15566921" cy="282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26"/>
              </a:lnSpc>
            </a:pPr>
            <a:r>
              <a:rPr lang="en-US" sz="8090" b="1" dirty="0" err="1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Beneficios</a:t>
            </a:r>
            <a:r>
              <a:rPr lang="en-US" sz="8090" b="1" dirty="0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 de la </a:t>
            </a:r>
            <a:r>
              <a:rPr lang="en-US" sz="8090" b="1" dirty="0" err="1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formación</a:t>
            </a:r>
            <a:r>
              <a:rPr lang="en-US" sz="8090" b="1" dirty="0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 </a:t>
            </a:r>
            <a:r>
              <a:rPr lang="en-US" sz="8090" b="1" dirty="0" err="1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basada</a:t>
            </a:r>
            <a:r>
              <a:rPr lang="en-US" sz="8090" b="1" dirty="0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 </a:t>
            </a:r>
            <a:r>
              <a:rPr lang="en-US" sz="8090" b="1" dirty="0" err="1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en</a:t>
            </a:r>
            <a:r>
              <a:rPr lang="en-US" sz="8090" b="1" dirty="0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 </a:t>
            </a:r>
            <a:r>
              <a:rPr lang="en-US" sz="8090" b="1" dirty="0" err="1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procesos</a:t>
            </a:r>
            <a:r>
              <a:rPr lang="en-US" sz="8090" b="1" dirty="0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 de </a:t>
            </a:r>
            <a:r>
              <a:rPr lang="en-US" sz="8090" b="1" dirty="0" err="1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aprendizaje</a:t>
            </a:r>
            <a:r>
              <a:rPr lang="en-US" sz="8090" b="1" dirty="0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 </a:t>
            </a:r>
            <a:r>
              <a:rPr lang="en-US" sz="8090" b="1" dirty="0" err="1">
                <a:solidFill>
                  <a:srgbClr val="454546"/>
                </a:solidFill>
                <a:latin typeface="Anantason Condensed Bold"/>
                <a:ea typeface="Anantason Condensed Bold"/>
                <a:cs typeface="Anantason Condensed Bold"/>
                <a:sym typeface="Anantason Condensed Bold"/>
              </a:rPr>
              <a:t>inmersivo</a:t>
            </a:r>
            <a:endParaRPr lang="en-US" sz="8090" b="1" dirty="0">
              <a:solidFill>
                <a:srgbClr val="454546"/>
              </a:solidFill>
              <a:latin typeface="Anantason Condensed Bold"/>
              <a:ea typeface="Anantason Condensed Bold"/>
              <a:cs typeface="Anantason Condensed Bold"/>
              <a:sym typeface="Anantason Condense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3577" y="3893516"/>
            <a:ext cx="2726814" cy="190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502"/>
              </a:lnSpc>
            </a:pPr>
            <a:r>
              <a:rPr lang="en-US" sz="11073">
                <a:solidFill>
                  <a:srgbClr val="2B3008"/>
                </a:solidFill>
                <a:latin typeface="Lovelo"/>
                <a:ea typeface="Lovelo"/>
                <a:cs typeface="Lovelo"/>
                <a:sym typeface="Lovelo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10762" y="4339572"/>
            <a:ext cx="13048538" cy="88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82"/>
              </a:lnSpc>
            </a:pPr>
            <a:r>
              <a:rPr lang="en-US" sz="5130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mayor </a:t>
            </a:r>
            <a:r>
              <a:rPr lang="en-US" sz="5130" dirty="0" err="1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efectividad</a:t>
            </a:r>
            <a:r>
              <a:rPr lang="en-US" sz="5130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(</a:t>
            </a:r>
            <a:r>
              <a:rPr lang="en-US" sz="5130" dirty="0" err="1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capacitación</a:t>
            </a:r>
            <a:r>
              <a:rPr lang="en-US" sz="5130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</a:t>
            </a:r>
            <a:r>
              <a:rPr lang="en-US" sz="5130" dirty="0" err="1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preventiva</a:t>
            </a:r>
            <a:r>
              <a:rPr lang="en-US" sz="5130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1095" y="5595331"/>
            <a:ext cx="2726814" cy="1750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284"/>
              </a:lnSpc>
            </a:pPr>
            <a:r>
              <a:rPr lang="en-US" sz="10203">
                <a:solidFill>
                  <a:srgbClr val="FFE923"/>
                </a:solidFill>
                <a:latin typeface="Lovelo"/>
                <a:ea typeface="Lovelo"/>
                <a:cs typeface="Lovelo"/>
                <a:sym typeface="Lovelo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40391" y="6158667"/>
            <a:ext cx="13802472" cy="932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34"/>
              </a:lnSpc>
            </a:pPr>
            <a:r>
              <a:rPr lang="en-US" sz="5452" dirty="0" err="1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eficiencia</a:t>
            </a:r>
            <a:r>
              <a:rPr lang="en-US" sz="5452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(</a:t>
            </a:r>
            <a:r>
              <a:rPr lang="en-US" sz="5452" dirty="0" err="1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ahorro</a:t>
            </a:r>
            <a:r>
              <a:rPr lang="en-US" sz="5452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de </a:t>
            </a:r>
            <a:r>
              <a:rPr lang="en-US" sz="5452" dirty="0" err="1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costes</a:t>
            </a:r>
            <a:r>
              <a:rPr lang="en-US" sz="5452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 a medio </a:t>
            </a:r>
            <a:r>
              <a:rPr lang="en-US" sz="5452" dirty="0" err="1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plazo</a:t>
            </a:r>
            <a:r>
              <a:rPr lang="en-US" sz="5452" dirty="0">
                <a:solidFill>
                  <a:srgbClr val="45454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8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67060" y="5899743"/>
            <a:ext cx="7520940" cy="19050"/>
          </a:xfrm>
          <a:prstGeom prst="line">
            <a:avLst/>
          </a:prstGeom>
          <a:ln w="38100" cap="flat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pic>
        <p:nvPicPr>
          <p:cNvPr id="1026" name="Picture 2" descr="Sabes qué es el cono del aprendizaje? - Cadena Dial">
            <a:extLst>
              <a:ext uri="{FF2B5EF4-FFF2-40B4-BE49-F238E27FC236}">
                <a16:creationId xmlns:a16="http://schemas.microsoft.com/office/drawing/2014/main" id="{50C82DB0-C84F-50BC-196E-B5FA9893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17638"/>
            <a:ext cx="16510000" cy="86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D51F1A5-BD0F-2274-8BB7-97B3A4595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602099"/>
              </p:ext>
            </p:extLst>
          </p:nvPr>
        </p:nvGraphicFramePr>
        <p:xfrm>
          <a:off x="8255000" y="274638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110BA53-8205-1B6C-4F85-499479C1E4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908383"/>
              </p:ext>
            </p:extLst>
          </p:nvPr>
        </p:nvGraphicFramePr>
        <p:xfrm>
          <a:off x="6172200" y="228600"/>
          <a:ext cx="11201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A61AD87D-7329-7CDD-8191-FD1991E2B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646482"/>
              </p:ext>
            </p:extLst>
          </p:nvPr>
        </p:nvGraphicFramePr>
        <p:xfrm>
          <a:off x="457200" y="1600200"/>
          <a:ext cx="16764000" cy="788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4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WC Study on Effectiveness of Virtual Reality Training in Enterprises -  Future Visual">
            <a:extLst>
              <a:ext uri="{FF2B5EF4-FFF2-40B4-BE49-F238E27FC236}">
                <a16:creationId xmlns:a16="http://schemas.microsoft.com/office/drawing/2014/main" id="{18E08D60-87E6-8EDF-9C06-35DF93AE8E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91" y="1714500"/>
            <a:ext cx="9333578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D3D981AA-27BA-B967-F24F-C258A1F4B5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199" y="2414159"/>
            <a:ext cx="7838694" cy="56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831F819-9847-B3BE-1453-2C5B5418C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71549"/>
            <a:ext cx="15878624" cy="84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18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8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67060" y="5899743"/>
            <a:ext cx="7520940" cy="19050"/>
          </a:xfrm>
          <a:prstGeom prst="line">
            <a:avLst/>
          </a:prstGeom>
          <a:ln w="38100" cap="flat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3B4DAA-CAFB-1578-38D0-1ED12BFCD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2" y="485775"/>
            <a:ext cx="17980775" cy="931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7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CBD0DF4-D87E-B11F-06B0-AAA5040554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321913"/>
              </p:ext>
            </p:extLst>
          </p:nvPr>
        </p:nvGraphicFramePr>
        <p:xfrm>
          <a:off x="5486400" y="266700"/>
          <a:ext cx="11963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A2739438-C103-5CF0-2A3C-660BCA29E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050027"/>
              </p:ext>
            </p:extLst>
          </p:nvPr>
        </p:nvGraphicFramePr>
        <p:xfrm>
          <a:off x="457200" y="1600200"/>
          <a:ext cx="16840200" cy="773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6674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8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67060" y="5899743"/>
            <a:ext cx="7520940" cy="19050"/>
          </a:xfrm>
          <a:prstGeom prst="line">
            <a:avLst/>
          </a:prstGeom>
          <a:ln w="38100" cap="flat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CA880B-F2E2-36C6-FC2A-A6742199F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4585855"/>
            <a:ext cx="7772400" cy="43413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EB8852-135E-AA03-4F6D-8DD19FF7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27" y="4585855"/>
            <a:ext cx="8814612" cy="43413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0158FB-0289-E4E2-F92D-92978F726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988" y="956926"/>
            <a:ext cx="7772400" cy="28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4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>
            <a:extLst>
              <a:ext uri="{FF2B5EF4-FFF2-40B4-BE49-F238E27FC236}">
                <a16:creationId xmlns:a16="http://schemas.microsoft.com/office/drawing/2014/main" id="{E1C04109-28BD-B8CF-FAFE-E22F2551E5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6389A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RAZONES PARA UN NUEVO SISTEMA DE GESTIÓN (PRL)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F2D82D94-6D69-C394-2F81-A625C65954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289939"/>
              </p:ext>
            </p:extLst>
          </p:nvPr>
        </p:nvGraphicFramePr>
        <p:xfrm>
          <a:off x="1981200" y="2095500"/>
          <a:ext cx="13944600" cy="742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03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0335" cy="10287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279BEB-3E56-79DD-D3FA-2A0F71E2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28900"/>
            <a:ext cx="5943600" cy="4546557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r>
              <a:rPr lang="es-ES" sz="3900" dirty="0">
                <a:solidFill>
                  <a:srgbClr val="FFFFFF"/>
                </a:solidFill>
              </a:rPr>
              <a:t>Favor por las modalidades “tradicionales”, en especial presencial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DD9B1F-F035-EAF5-38CA-16A77A266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647700"/>
            <a:ext cx="11772900" cy="88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3F0DDD-41A0-E7BD-491F-FA158524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0500"/>
            <a:ext cx="5655566" cy="10095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¿Entre la </a:t>
            </a:r>
            <a:r>
              <a:rPr lang="en-US" sz="8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indiferencia</a:t>
            </a:r>
            <a:r>
              <a:rPr lang="en-US" sz="8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la apertura?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4477488"/>
            <a:ext cx="1097283" cy="101019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046505" y="0"/>
            <a:ext cx="2241495" cy="102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8715" y="587829"/>
            <a:ext cx="9014049" cy="9025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25F2CB-D679-EE3A-BF58-7A0B812D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586877"/>
            <a:ext cx="11464696" cy="91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9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D488F6B-0078-0729-DC04-5F7E1FC498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" r="-1" b="-1"/>
          <a:stretch>
            <a:fillRect/>
          </a:stretch>
        </p:blipFill>
        <p:spPr>
          <a:xfrm>
            <a:off x="6830646" y="685800"/>
            <a:ext cx="10771554" cy="56769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DA08E97-E511-FDE5-A5EA-5C2261153AF7}"/>
              </a:ext>
            </a:extLst>
          </p:cNvPr>
          <p:cNvSpPr txBox="1"/>
          <p:nvPr/>
        </p:nvSpPr>
        <p:spPr>
          <a:xfrm>
            <a:off x="914400" y="1219028"/>
            <a:ext cx="5231595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3600" dirty="0">
                <a:solidFill>
                  <a:schemeClr val="bg1"/>
                </a:solidFill>
              </a:rPr>
              <a:t>Entorno semejante a una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videoconferencia en la que pueden interactuar todos los participantes</a:t>
            </a:r>
            <a:r>
              <a:rPr lang="es-ES" sz="3600" dirty="0">
                <a:solidFill>
                  <a:schemeClr val="bg1"/>
                </a:solidFill>
              </a:rPr>
              <a:t>. </a:t>
            </a:r>
          </a:p>
          <a:p>
            <a:endParaRPr lang="es-ES" sz="3600" dirty="0">
              <a:solidFill>
                <a:schemeClr val="bg1"/>
              </a:solidFill>
            </a:endParaRPr>
          </a:p>
          <a:p>
            <a:r>
              <a:rPr lang="es-ES" sz="3600" dirty="0">
                <a:solidFill>
                  <a:schemeClr val="bg1"/>
                </a:solidFill>
              </a:rPr>
              <a:t>Sin embargo, en eLearning en general este concepto de “aula virtual” también se utiliza frecuentemente para referirse a los espacios propios de una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 de eLearning, incluyendo actividades o herramientas asíncronas</a:t>
            </a:r>
            <a:r>
              <a:rPr lang="es-ES" sz="3600" dirty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5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791035C-3114-F014-794A-A16EFB28BB69}"/>
              </a:ext>
            </a:extLst>
          </p:cNvPr>
          <p:cNvGraphicFramePr/>
          <p:nvPr/>
        </p:nvGraphicFramePr>
        <p:xfrm>
          <a:off x="0" y="0"/>
          <a:ext cx="18288000" cy="255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FC47CE9-E7F0-F691-385E-E70D5DD462DA}"/>
              </a:ext>
            </a:extLst>
          </p:cNvPr>
          <p:cNvSpPr txBox="1"/>
          <p:nvPr/>
        </p:nvSpPr>
        <p:spPr>
          <a:xfrm>
            <a:off x="9144000" y="3238500"/>
            <a:ext cx="9144001" cy="67403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ES" sz="3600" dirty="0"/>
              <a:t>Asimismo. </a:t>
            </a:r>
            <a:r>
              <a:rPr lang="es-ES" sz="3600" b="1" dirty="0"/>
              <a:t>se podrá realizar un sistema de impartición bimodal</a:t>
            </a:r>
            <a:r>
              <a:rPr lang="es-ES" sz="3600" dirty="0"/>
              <a:t>, donde el personal formador imparta la formación presencial en el aula a una parte del alumnado mientras que la otra parte asiste simultáneamente mediante aula virtual, en las condiciones y requisitos establecidos en esta resolución.</a:t>
            </a:r>
          </a:p>
          <a:p>
            <a:endParaRPr lang="es-ES" sz="3600" dirty="0"/>
          </a:p>
          <a:p>
            <a:r>
              <a:rPr lang="es-ES" sz="3600" dirty="0"/>
              <a:t>En este supuesto el porcentaje del alumnado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asista presencialmente no podrá ser inferior al 60% del total del alumnado admitido.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B612FB-C8A0-808C-248E-1602B553CA70}"/>
              </a:ext>
            </a:extLst>
          </p:cNvPr>
          <p:cNvSpPr txBox="1"/>
          <p:nvPr/>
        </p:nvSpPr>
        <p:spPr>
          <a:xfrm>
            <a:off x="228600" y="2421467"/>
            <a:ext cx="7924800" cy="69865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s-E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</a:rPr>
              <a:t>Se entiende por aula virtual el entorno de aprendizaje</a:t>
            </a:r>
            <a:r>
              <a:rPr lang="es-ES" sz="3200" b="0" i="0" dirty="0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, donde el personal formador y el alumnado </a:t>
            </a:r>
            <a:r>
              <a:rPr lang="es-E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</a:rPr>
              <a:t>interactúan, de forma concurrente y en tiempo real, a través de un sistema de comunicación telemático bidireccional de carácter síncrono</a:t>
            </a:r>
            <a:r>
              <a:rPr lang="es-ES" sz="3200" b="0" i="0" dirty="0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, que incluirá un registro de conexiones generado por el propio sistema telemático y permitiendo el seguimiento y control de la acción formativa, tanto en tiempo real como ex post. </a:t>
            </a:r>
            <a:r>
              <a:rPr lang="es-E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</a:rPr>
              <a:t>Su objetivo es desarrollar, en un contexto de aula de gestión</a:t>
            </a:r>
            <a:r>
              <a:rPr lang="es-ES" sz="3200" b="0" i="0" dirty="0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, actividades de aprendizaje referidas a contenidos teóricos que permitan alcanzar las capacidades.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84329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67" y="479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573884" y="843910"/>
            <a:ext cx="4537279" cy="2552000"/>
            <a:chOff x="0" y="0"/>
            <a:chExt cx="925549" cy="622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5549" cy="622537"/>
            </a:xfrm>
            <a:custGeom>
              <a:avLst/>
              <a:gdLst/>
              <a:ahLst/>
              <a:cxnLst/>
              <a:rect l="l" t="t" r="r" b="b"/>
              <a:pathLst>
                <a:path w="925549" h="622537">
                  <a:moveTo>
                    <a:pt x="126904" y="0"/>
                  </a:moveTo>
                  <a:lnTo>
                    <a:pt x="798644" y="0"/>
                  </a:lnTo>
                  <a:cubicBezTo>
                    <a:pt x="868732" y="0"/>
                    <a:pt x="925549" y="56817"/>
                    <a:pt x="925549" y="126904"/>
                  </a:cubicBezTo>
                  <a:lnTo>
                    <a:pt x="925549" y="495632"/>
                  </a:lnTo>
                  <a:cubicBezTo>
                    <a:pt x="925549" y="529290"/>
                    <a:pt x="912178" y="561568"/>
                    <a:pt x="888379" y="585367"/>
                  </a:cubicBezTo>
                  <a:cubicBezTo>
                    <a:pt x="864580" y="609166"/>
                    <a:pt x="832302" y="622537"/>
                    <a:pt x="798644" y="622537"/>
                  </a:cubicBezTo>
                  <a:lnTo>
                    <a:pt x="126904" y="622537"/>
                  </a:lnTo>
                  <a:cubicBezTo>
                    <a:pt x="93247" y="622537"/>
                    <a:pt x="60969" y="609166"/>
                    <a:pt x="37169" y="585367"/>
                  </a:cubicBezTo>
                  <a:cubicBezTo>
                    <a:pt x="13370" y="561568"/>
                    <a:pt x="0" y="529290"/>
                    <a:pt x="0" y="495632"/>
                  </a:cubicBezTo>
                  <a:lnTo>
                    <a:pt x="0" y="126904"/>
                  </a:lnTo>
                  <a:cubicBezTo>
                    <a:pt x="0" y="93247"/>
                    <a:pt x="13370" y="60969"/>
                    <a:pt x="37169" y="37169"/>
                  </a:cubicBezTo>
                  <a:cubicBezTo>
                    <a:pt x="60969" y="13370"/>
                    <a:pt x="93247" y="0"/>
                    <a:pt x="126904" y="0"/>
                  </a:cubicBezTo>
                  <a:close/>
                </a:path>
              </a:pathLst>
            </a:custGeom>
            <a:solidFill>
              <a:srgbClr val="7B8632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25549" cy="660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166678" y="2857917"/>
            <a:ext cx="3935290" cy="3810887"/>
            <a:chOff x="0" y="0"/>
            <a:chExt cx="925549" cy="6225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5549" cy="622537"/>
            </a:xfrm>
            <a:custGeom>
              <a:avLst/>
              <a:gdLst/>
              <a:ahLst/>
              <a:cxnLst/>
              <a:rect l="l" t="t" r="r" b="b"/>
              <a:pathLst>
                <a:path w="925549" h="622537">
                  <a:moveTo>
                    <a:pt x="126904" y="0"/>
                  </a:moveTo>
                  <a:lnTo>
                    <a:pt x="798644" y="0"/>
                  </a:lnTo>
                  <a:cubicBezTo>
                    <a:pt x="868732" y="0"/>
                    <a:pt x="925549" y="56817"/>
                    <a:pt x="925549" y="126904"/>
                  </a:cubicBezTo>
                  <a:lnTo>
                    <a:pt x="925549" y="495632"/>
                  </a:lnTo>
                  <a:cubicBezTo>
                    <a:pt x="925549" y="529290"/>
                    <a:pt x="912178" y="561568"/>
                    <a:pt x="888379" y="585367"/>
                  </a:cubicBezTo>
                  <a:cubicBezTo>
                    <a:pt x="864580" y="609166"/>
                    <a:pt x="832302" y="622537"/>
                    <a:pt x="798644" y="622537"/>
                  </a:cubicBezTo>
                  <a:lnTo>
                    <a:pt x="126904" y="622537"/>
                  </a:lnTo>
                  <a:cubicBezTo>
                    <a:pt x="93247" y="622537"/>
                    <a:pt x="60969" y="609166"/>
                    <a:pt x="37169" y="585367"/>
                  </a:cubicBezTo>
                  <a:cubicBezTo>
                    <a:pt x="13370" y="561568"/>
                    <a:pt x="0" y="529290"/>
                    <a:pt x="0" y="495632"/>
                  </a:cubicBezTo>
                  <a:lnTo>
                    <a:pt x="0" y="126904"/>
                  </a:lnTo>
                  <a:cubicBezTo>
                    <a:pt x="0" y="93247"/>
                    <a:pt x="13370" y="60969"/>
                    <a:pt x="37169" y="37169"/>
                  </a:cubicBezTo>
                  <a:cubicBezTo>
                    <a:pt x="60969" y="13370"/>
                    <a:pt x="93247" y="0"/>
                    <a:pt x="126904" y="0"/>
                  </a:cubicBezTo>
                  <a:close/>
                </a:path>
              </a:pathLst>
            </a:custGeom>
            <a:solidFill>
              <a:srgbClr val="6389A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5549" cy="660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02434" y="6210299"/>
            <a:ext cx="5593658" cy="3121179"/>
            <a:chOff x="0" y="0"/>
            <a:chExt cx="925549" cy="6225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5549" cy="622537"/>
            </a:xfrm>
            <a:custGeom>
              <a:avLst/>
              <a:gdLst/>
              <a:ahLst/>
              <a:cxnLst/>
              <a:rect l="l" t="t" r="r" b="b"/>
              <a:pathLst>
                <a:path w="925549" h="622537">
                  <a:moveTo>
                    <a:pt x="126904" y="0"/>
                  </a:moveTo>
                  <a:lnTo>
                    <a:pt x="798644" y="0"/>
                  </a:lnTo>
                  <a:cubicBezTo>
                    <a:pt x="868732" y="0"/>
                    <a:pt x="925549" y="56817"/>
                    <a:pt x="925549" y="126904"/>
                  </a:cubicBezTo>
                  <a:lnTo>
                    <a:pt x="925549" y="495632"/>
                  </a:lnTo>
                  <a:cubicBezTo>
                    <a:pt x="925549" y="529290"/>
                    <a:pt x="912178" y="561568"/>
                    <a:pt x="888379" y="585367"/>
                  </a:cubicBezTo>
                  <a:cubicBezTo>
                    <a:pt x="864580" y="609166"/>
                    <a:pt x="832302" y="622537"/>
                    <a:pt x="798644" y="622537"/>
                  </a:cubicBezTo>
                  <a:lnTo>
                    <a:pt x="126904" y="622537"/>
                  </a:lnTo>
                  <a:cubicBezTo>
                    <a:pt x="93247" y="622537"/>
                    <a:pt x="60969" y="609166"/>
                    <a:pt x="37169" y="585367"/>
                  </a:cubicBezTo>
                  <a:cubicBezTo>
                    <a:pt x="13370" y="561568"/>
                    <a:pt x="0" y="529290"/>
                    <a:pt x="0" y="495632"/>
                  </a:cubicBezTo>
                  <a:lnTo>
                    <a:pt x="0" y="126904"/>
                  </a:lnTo>
                  <a:cubicBezTo>
                    <a:pt x="0" y="93247"/>
                    <a:pt x="13370" y="60969"/>
                    <a:pt x="37169" y="37169"/>
                  </a:cubicBezTo>
                  <a:cubicBezTo>
                    <a:pt x="60969" y="13370"/>
                    <a:pt x="93247" y="0"/>
                    <a:pt x="126904" y="0"/>
                  </a:cubicBezTo>
                  <a:close/>
                </a:path>
              </a:pathLst>
            </a:custGeom>
            <a:solidFill>
              <a:srgbClr val="FFE923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25549" cy="660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70792" y="2962704"/>
            <a:ext cx="3938688" cy="2469070"/>
            <a:chOff x="0" y="0"/>
            <a:chExt cx="925549" cy="6225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25549" cy="622537"/>
            </a:xfrm>
            <a:custGeom>
              <a:avLst/>
              <a:gdLst/>
              <a:ahLst/>
              <a:cxnLst/>
              <a:rect l="l" t="t" r="r" b="b"/>
              <a:pathLst>
                <a:path w="925549" h="622537">
                  <a:moveTo>
                    <a:pt x="126904" y="0"/>
                  </a:moveTo>
                  <a:lnTo>
                    <a:pt x="798644" y="0"/>
                  </a:lnTo>
                  <a:cubicBezTo>
                    <a:pt x="868732" y="0"/>
                    <a:pt x="925549" y="56817"/>
                    <a:pt x="925549" y="126904"/>
                  </a:cubicBezTo>
                  <a:lnTo>
                    <a:pt x="925549" y="495632"/>
                  </a:lnTo>
                  <a:cubicBezTo>
                    <a:pt x="925549" y="529290"/>
                    <a:pt x="912178" y="561568"/>
                    <a:pt x="888379" y="585367"/>
                  </a:cubicBezTo>
                  <a:cubicBezTo>
                    <a:pt x="864580" y="609166"/>
                    <a:pt x="832302" y="622537"/>
                    <a:pt x="798644" y="622537"/>
                  </a:cubicBezTo>
                  <a:lnTo>
                    <a:pt x="126904" y="622537"/>
                  </a:lnTo>
                  <a:cubicBezTo>
                    <a:pt x="93247" y="622537"/>
                    <a:pt x="60969" y="609166"/>
                    <a:pt x="37169" y="585367"/>
                  </a:cubicBezTo>
                  <a:cubicBezTo>
                    <a:pt x="13370" y="561568"/>
                    <a:pt x="0" y="529290"/>
                    <a:pt x="0" y="495632"/>
                  </a:cubicBezTo>
                  <a:lnTo>
                    <a:pt x="0" y="126904"/>
                  </a:lnTo>
                  <a:cubicBezTo>
                    <a:pt x="0" y="93247"/>
                    <a:pt x="13370" y="60969"/>
                    <a:pt x="37169" y="37169"/>
                  </a:cubicBezTo>
                  <a:cubicBezTo>
                    <a:pt x="60969" y="13370"/>
                    <a:pt x="93247" y="0"/>
                    <a:pt x="126904" y="0"/>
                  </a:cubicBezTo>
                  <a:close/>
                </a:path>
              </a:pathLst>
            </a:custGeom>
            <a:solidFill>
              <a:srgbClr val="ED5151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925549" cy="660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4708570" y="1457097"/>
            <a:ext cx="1623545" cy="1201424"/>
          </a:xfrm>
          <a:custGeom>
            <a:avLst/>
            <a:gdLst/>
            <a:ahLst/>
            <a:cxnLst/>
            <a:rect l="l" t="t" r="r" b="b"/>
            <a:pathLst>
              <a:path w="1623545" h="1201424">
                <a:moveTo>
                  <a:pt x="0" y="0"/>
                </a:moveTo>
                <a:lnTo>
                  <a:pt x="1623546" y="0"/>
                </a:lnTo>
                <a:lnTo>
                  <a:pt x="1623546" y="1201424"/>
                </a:lnTo>
                <a:lnTo>
                  <a:pt x="0" y="1201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 rot="-5930874">
            <a:off x="3553432" y="5648423"/>
            <a:ext cx="1623545" cy="1201424"/>
          </a:xfrm>
          <a:custGeom>
            <a:avLst/>
            <a:gdLst/>
            <a:ahLst/>
            <a:cxnLst/>
            <a:rect l="l" t="t" r="r" b="b"/>
            <a:pathLst>
              <a:path w="1623545" h="1201424">
                <a:moveTo>
                  <a:pt x="0" y="0"/>
                </a:moveTo>
                <a:lnTo>
                  <a:pt x="1623545" y="0"/>
                </a:lnTo>
                <a:lnTo>
                  <a:pt x="1623545" y="1201423"/>
                </a:lnTo>
                <a:lnTo>
                  <a:pt x="0" y="1201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Freeform 18"/>
          <p:cNvSpPr/>
          <p:nvPr/>
        </p:nvSpPr>
        <p:spPr>
          <a:xfrm rot="4478578">
            <a:off x="11260183" y="1369864"/>
            <a:ext cx="1623545" cy="1201424"/>
          </a:xfrm>
          <a:custGeom>
            <a:avLst/>
            <a:gdLst/>
            <a:ahLst/>
            <a:cxnLst/>
            <a:rect l="l" t="t" r="r" b="b"/>
            <a:pathLst>
              <a:path w="1623545" h="1201424">
                <a:moveTo>
                  <a:pt x="0" y="0"/>
                </a:moveTo>
                <a:lnTo>
                  <a:pt x="1623545" y="0"/>
                </a:lnTo>
                <a:lnTo>
                  <a:pt x="1623545" y="1201424"/>
                </a:lnTo>
                <a:lnTo>
                  <a:pt x="0" y="1201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 rot="-9172574">
            <a:off x="11171061" y="7039774"/>
            <a:ext cx="1623545" cy="1201424"/>
          </a:xfrm>
          <a:custGeom>
            <a:avLst/>
            <a:gdLst/>
            <a:ahLst/>
            <a:cxnLst/>
            <a:rect l="l" t="t" r="r" b="b"/>
            <a:pathLst>
              <a:path w="1623545" h="1201424">
                <a:moveTo>
                  <a:pt x="0" y="0"/>
                </a:moveTo>
                <a:lnTo>
                  <a:pt x="1623545" y="0"/>
                </a:lnTo>
                <a:lnTo>
                  <a:pt x="1623545" y="1201423"/>
                </a:lnTo>
                <a:lnTo>
                  <a:pt x="0" y="12014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3" name="Group 23"/>
          <p:cNvGrpSpPr/>
          <p:nvPr/>
        </p:nvGrpSpPr>
        <p:grpSpPr>
          <a:xfrm>
            <a:off x="7125699" y="3924113"/>
            <a:ext cx="3388662" cy="1789020"/>
            <a:chOff x="0" y="0"/>
            <a:chExt cx="925549" cy="36190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25549" cy="361909"/>
            </a:xfrm>
            <a:custGeom>
              <a:avLst/>
              <a:gdLst/>
              <a:ahLst/>
              <a:cxnLst/>
              <a:rect l="l" t="t" r="r" b="b"/>
              <a:pathLst>
                <a:path w="925549" h="361909">
                  <a:moveTo>
                    <a:pt x="126904" y="0"/>
                  </a:moveTo>
                  <a:lnTo>
                    <a:pt x="798644" y="0"/>
                  </a:lnTo>
                  <a:cubicBezTo>
                    <a:pt x="868732" y="0"/>
                    <a:pt x="925549" y="56817"/>
                    <a:pt x="925549" y="126904"/>
                  </a:cubicBezTo>
                  <a:lnTo>
                    <a:pt x="925549" y="235005"/>
                  </a:lnTo>
                  <a:cubicBezTo>
                    <a:pt x="925549" y="268662"/>
                    <a:pt x="912178" y="300941"/>
                    <a:pt x="888379" y="324740"/>
                  </a:cubicBezTo>
                  <a:cubicBezTo>
                    <a:pt x="864580" y="348539"/>
                    <a:pt x="832302" y="361909"/>
                    <a:pt x="798644" y="361909"/>
                  </a:cubicBezTo>
                  <a:lnTo>
                    <a:pt x="126904" y="361909"/>
                  </a:lnTo>
                  <a:cubicBezTo>
                    <a:pt x="93247" y="361909"/>
                    <a:pt x="60969" y="348539"/>
                    <a:pt x="37169" y="324740"/>
                  </a:cubicBezTo>
                  <a:cubicBezTo>
                    <a:pt x="13370" y="300941"/>
                    <a:pt x="0" y="268662"/>
                    <a:pt x="0" y="235005"/>
                  </a:cubicBezTo>
                  <a:lnTo>
                    <a:pt x="0" y="126904"/>
                  </a:lnTo>
                  <a:cubicBezTo>
                    <a:pt x="0" y="93247"/>
                    <a:pt x="13370" y="60969"/>
                    <a:pt x="37169" y="37169"/>
                  </a:cubicBezTo>
                  <a:cubicBezTo>
                    <a:pt x="60969" y="13370"/>
                    <a:pt x="93247" y="0"/>
                    <a:pt x="1269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25549" cy="4000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7121322" y="4639338"/>
            <a:ext cx="3397415" cy="567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38"/>
              </a:lnSpc>
            </a:pPr>
            <a:r>
              <a:rPr lang="en-US" sz="4000" b="1" dirty="0">
                <a:solidFill>
                  <a:srgbClr val="00B050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GAMIFICACIÓN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F4C622D-1324-9608-3534-1EB1C7D9C16E}"/>
              </a:ext>
            </a:extLst>
          </p:cNvPr>
          <p:cNvSpPr txBox="1"/>
          <p:nvPr/>
        </p:nvSpPr>
        <p:spPr>
          <a:xfrm>
            <a:off x="7057421" y="957151"/>
            <a:ext cx="3657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pensamiento y mecánicas de juego en entornos no lúdicos con el objetivo de modificar los comportamientos de personas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84411F1-6C74-A502-4023-6CC9F9319E44}"/>
              </a:ext>
            </a:extLst>
          </p:cNvPr>
          <p:cNvSpPr txBox="1"/>
          <p:nvPr/>
        </p:nvSpPr>
        <p:spPr>
          <a:xfrm>
            <a:off x="2819400" y="3252484"/>
            <a:ext cx="3047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Empresa: apuesta por la renovación en el cumplimiento de sus obligaciones preventivas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9602C7D-F52D-EB05-7347-F245981B508B}"/>
              </a:ext>
            </a:extLst>
          </p:cNvPr>
          <p:cNvSpPr txBox="1"/>
          <p:nvPr/>
        </p:nvSpPr>
        <p:spPr>
          <a:xfrm>
            <a:off x="11802895" y="3110463"/>
            <a:ext cx="26272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Personas trabajadoras: conciencia de los riesgos. El juego refleja más fielmente la incidencia, gravedad y consecuencias.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B1C6DDB-7D34-3C64-1C88-68344829B53D}"/>
              </a:ext>
            </a:extLst>
          </p:cNvPr>
          <p:cNvSpPr txBox="1"/>
          <p:nvPr/>
        </p:nvSpPr>
        <p:spPr>
          <a:xfrm>
            <a:off x="5467673" y="6403851"/>
            <a:ext cx="4724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En las dinámicas de juego intervienen las emociones, el reconocimiento, la narrativa, el sentido de progreso, el altruismo, la cooperación, la recompensa… </a:t>
            </a:r>
          </a:p>
        </p:txBody>
      </p:sp>
    </p:spTree>
    <p:extLst>
      <p:ext uri="{BB962C8B-B14F-4D97-AF65-F5344CB8AC3E}">
        <p14:creationId xmlns:p14="http://schemas.microsoft.com/office/powerpoint/2010/main" val="187424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9530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3586052" y="1061912"/>
            <a:ext cx="11115895" cy="1005505"/>
            <a:chOff x="0" y="0"/>
            <a:chExt cx="2927643" cy="264824"/>
          </a:xfrm>
          <a:solidFill>
            <a:schemeClr val="accent3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927643" cy="264824"/>
            </a:xfrm>
            <a:custGeom>
              <a:avLst/>
              <a:gdLst/>
              <a:ahLst/>
              <a:cxnLst/>
              <a:rect l="l" t="t" r="r" b="b"/>
              <a:pathLst>
                <a:path w="2927643" h="264824">
                  <a:moveTo>
                    <a:pt x="16019" y="0"/>
                  </a:moveTo>
                  <a:lnTo>
                    <a:pt x="2911624" y="0"/>
                  </a:lnTo>
                  <a:cubicBezTo>
                    <a:pt x="2915873" y="0"/>
                    <a:pt x="2919947" y="1688"/>
                    <a:pt x="2922951" y="4692"/>
                  </a:cubicBezTo>
                  <a:cubicBezTo>
                    <a:pt x="2925955" y="7696"/>
                    <a:pt x="2927643" y="11770"/>
                    <a:pt x="2927643" y="16019"/>
                  </a:cubicBezTo>
                  <a:lnTo>
                    <a:pt x="2927643" y="248806"/>
                  </a:lnTo>
                  <a:cubicBezTo>
                    <a:pt x="2927643" y="253054"/>
                    <a:pt x="2925955" y="257129"/>
                    <a:pt x="2922951" y="260133"/>
                  </a:cubicBezTo>
                  <a:cubicBezTo>
                    <a:pt x="2919947" y="263137"/>
                    <a:pt x="2915873" y="264824"/>
                    <a:pt x="2911624" y="264824"/>
                  </a:cubicBezTo>
                  <a:lnTo>
                    <a:pt x="16019" y="264824"/>
                  </a:lnTo>
                  <a:cubicBezTo>
                    <a:pt x="7172" y="264824"/>
                    <a:pt x="0" y="257653"/>
                    <a:pt x="0" y="248806"/>
                  </a:cubicBezTo>
                  <a:lnTo>
                    <a:pt x="0" y="16019"/>
                  </a:lnTo>
                  <a:cubicBezTo>
                    <a:pt x="0" y="11770"/>
                    <a:pt x="1688" y="7696"/>
                    <a:pt x="4692" y="4692"/>
                  </a:cubicBezTo>
                  <a:cubicBezTo>
                    <a:pt x="7696" y="1688"/>
                    <a:pt x="11770" y="0"/>
                    <a:pt x="1601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27643" cy="3029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49166" y="3846577"/>
            <a:ext cx="5557947" cy="1005505"/>
            <a:chOff x="0" y="0"/>
            <a:chExt cx="1463822" cy="2648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63822" cy="264824"/>
            </a:xfrm>
            <a:custGeom>
              <a:avLst/>
              <a:gdLst/>
              <a:ahLst/>
              <a:cxnLst/>
              <a:rect l="l" t="t" r="r" b="b"/>
              <a:pathLst>
                <a:path w="1463822" h="264824">
                  <a:moveTo>
                    <a:pt x="32038" y="0"/>
                  </a:moveTo>
                  <a:lnTo>
                    <a:pt x="1431784" y="0"/>
                  </a:lnTo>
                  <a:cubicBezTo>
                    <a:pt x="1449478" y="0"/>
                    <a:pt x="1463822" y="14344"/>
                    <a:pt x="1463822" y="32038"/>
                  </a:cubicBezTo>
                  <a:lnTo>
                    <a:pt x="1463822" y="232787"/>
                  </a:lnTo>
                  <a:cubicBezTo>
                    <a:pt x="1463822" y="241284"/>
                    <a:pt x="1460446" y="249433"/>
                    <a:pt x="1454438" y="255441"/>
                  </a:cubicBezTo>
                  <a:cubicBezTo>
                    <a:pt x="1448430" y="261449"/>
                    <a:pt x="1440281" y="264824"/>
                    <a:pt x="1431784" y="264824"/>
                  </a:cubicBezTo>
                  <a:lnTo>
                    <a:pt x="32038" y="264824"/>
                  </a:lnTo>
                  <a:cubicBezTo>
                    <a:pt x="23541" y="264824"/>
                    <a:pt x="15392" y="261449"/>
                    <a:pt x="9384" y="255441"/>
                  </a:cubicBezTo>
                  <a:cubicBezTo>
                    <a:pt x="3375" y="249433"/>
                    <a:pt x="0" y="241284"/>
                    <a:pt x="0" y="232787"/>
                  </a:cubicBezTo>
                  <a:lnTo>
                    <a:pt x="0" y="32038"/>
                  </a:lnTo>
                  <a:cubicBezTo>
                    <a:pt x="0" y="23541"/>
                    <a:pt x="3375" y="15392"/>
                    <a:pt x="9384" y="9384"/>
                  </a:cubicBezTo>
                  <a:cubicBezTo>
                    <a:pt x="15392" y="3375"/>
                    <a:pt x="23541" y="0"/>
                    <a:pt x="3203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463822" cy="302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8387974">
            <a:off x="4457698" y="2184323"/>
            <a:ext cx="2195837" cy="1589295"/>
            <a:chOff x="0" y="0"/>
            <a:chExt cx="687465" cy="497571"/>
          </a:xfrm>
          <a:solidFill>
            <a:schemeClr val="accent3">
              <a:lumMod val="5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7465" cy="497571"/>
            </a:xfrm>
            <a:custGeom>
              <a:avLst/>
              <a:gdLst/>
              <a:ahLst/>
              <a:cxnLst/>
              <a:rect l="l" t="t" r="r" b="b"/>
              <a:pathLst>
                <a:path w="687465" h="497571">
                  <a:moveTo>
                    <a:pt x="687465" y="248786"/>
                  </a:moveTo>
                  <a:lnTo>
                    <a:pt x="281065" y="0"/>
                  </a:lnTo>
                  <a:lnTo>
                    <a:pt x="281065" y="203200"/>
                  </a:lnTo>
                  <a:lnTo>
                    <a:pt x="0" y="203200"/>
                  </a:lnTo>
                  <a:lnTo>
                    <a:pt x="0" y="294371"/>
                  </a:lnTo>
                  <a:lnTo>
                    <a:pt x="281065" y="294371"/>
                  </a:lnTo>
                  <a:lnTo>
                    <a:pt x="281065" y="497571"/>
                  </a:lnTo>
                  <a:lnTo>
                    <a:pt x="687465" y="24878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65100"/>
              <a:ext cx="585865" cy="1292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856805" y="1186477"/>
            <a:ext cx="1252776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8"/>
              </a:lnSpc>
            </a:pPr>
            <a:r>
              <a:rPr lang="en-US" sz="3863" b="1" dirty="0">
                <a:solidFill>
                  <a:schemeClr val="bg1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BENEFICIOS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734800" y="3881981"/>
            <a:ext cx="5557947" cy="1005505"/>
            <a:chOff x="0" y="0"/>
            <a:chExt cx="1463822" cy="264824"/>
          </a:xfrm>
          <a:solidFill>
            <a:schemeClr val="accent5">
              <a:lumMod val="75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63822" cy="264824"/>
            </a:xfrm>
            <a:custGeom>
              <a:avLst/>
              <a:gdLst/>
              <a:ahLst/>
              <a:cxnLst/>
              <a:rect l="l" t="t" r="r" b="b"/>
              <a:pathLst>
                <a:path w="1463822" h="264824">
                  <a:moveTo>
                    <a:pt x="32038" y="0"/>
                  </a:moveTo>
                  <a:lnTo>
                    <a:pt x="1431784" y="0"/>
                  </a:lnTo>
                  <a:cubicBezTo>
                    <a:pt x="1449478" y="0"/>
                    <a:pt x="1463822" y="14344"/>
                    <a:pt x="1463822" y="32038"/>
                  </a:cubicBezTo>
                  <a:lnTo>
                    <a:pt x="1463822" y="232787"/>
                  </a:lnTo>
                  <a:cubicBezTo>
                    <a:pt x="1463822" y="241284"/>
                    <a:pt x="1460446" y="249433"/>
                    <a:pt x="1454438" y="255441"/>
                  </a:cubicBezTo>
                  <a:cubicBezTo>
                    <a:pt x="1448430" y="261449"/>
                    <a:pt x="1440281" y="264824"/>
                    <a:pt x="1431784" y="264824"/>
                  </a:cubicBezTo>
                  <a:lnTo>
                    <a:pt x="32038" y="264824"/>
                  </a:lnTo>
                  <a:cubicBezTo>
                    <a:pt x="23541" y="264824"/>
                    <a:pt x="15392" y="261449"/>
                    <a:pt x="9384" y="255441"/>
                  </a:cubicBezTo>
                  <a:cubicBezTo>
                    <a:pt x="3375" y="249433"/>
                    <a:pt x="0" y="241284"/>
                    <a:pt x="0" y="232787"/>
                  </a:cubicBezTo>
                  <a:lnTo>
                    <a:pt x="0" y="32038"/>
                  </a:lnTo>
                  <a:cubicBezTo>
                    <a:pt x="0" y="23541"/>
                    <a:pt x="3375" y="15392"/>
                    <a:pt x="9384" y="9384"/>
                  </a:cubicBezTo>
                  <a:cubicBezTo>
                    <a:pt x="15392" y="3375"/>
                    <a:pt x="23541" y="0"/>
                    <a:pt x="3203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63822" cy="3029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905000" y="3990258"/>
            <a:ext cx="4715881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chemeClr val="bg1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PERSONAS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31808" y="3990258"/>
            <a:ext cx="385381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chemeClr val="bg1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ORGANIZACIÓN</a:t>
            </a:r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31402265-9775-BFFE-3D00-BE8A515A1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22514"/>
              </p:ext>
            </p:extLst>
          </p:nvPr>
        </p:nvGraphicFramePr>
        <p:xfrm>
          <a:off x="816124" y="5133974"/>
          <a:ext cx="7565876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C29B28FD-169C-74B0-E453-565537D5C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5683663"/>
              </p:ext>
            </p:extLst>
          </p:nvPr>
        </p:nvGraphicFramePr>
        <p:xfrm>
          <a:off x="10058400" y="5257066"/>
          <a:ext cx="7117600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0" name="Group 20"/>
          <p:cNvGrpSpPr/>
          <p:nvPr/>
        </p:nvGrpSpPr>
        <p:grpSpPr>
          <a:xfrm rot="2489915">
            <a:off x="12384708" y="2191364"/>
            <a:ext cx="2195837" cy="1589295"/>
            <a:chOff x="0" y="0"/>
            <a:chExt cx="687465" cy="497571"/>
          </a:xfrm>
          <a:solidFill>
            <a:schemeClr val="accent3">
              <a:lumMod val="50000"/>
            </a:schemeClr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687465" cy="497571"/>
            </a:xfrm>
            <a:custGeom>
              <a:avLst/>
              <a:gdLst/>
              <a:ahLst/>
              <a:cxnLst/>
              <a:rect l="l" t="t" r="r" b="b"/>
              <a:pathLst>
                <a:path w="687465" h="497571">
                  <a:moveTo>
                    <a:pt x="687465" y="248786"/>
                  </a:moveTo>
                  <a:lnTo>
                    <a:pt x="281065" y="0"/>
                  </a:lnTo>
                  <a:lnTo>
                    <a:pt x="281065" y="203200"/>
                  </a:lnTo>
                  <a:lnTo>
                    <a:pt x="0" y="203200"/>
                  </a:lnTo>
                  <a:lnTo>
                    <a:pt x="0" y="294371"/>
                  </a:lnTo>
                  <a:lnTo>
                    <a:pt x="281065" y="294371"/>
                  </a:lnTo>
                  <a:lnTo>
                    <a:pt x="281065" y="497571"/>
                  </a:lnTo>
                  <a:lnTo>
                    <a:pt x="687465" y="24878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65100"/>
              <a:ext cx="585865" cy="1292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5609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946</Words>
  <Application>Microsoft Macintosh PowerPoint</Application>
  <PresentationFormat>Personalizado</PresentationFormat>
  <Paragraphs>70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Source Sans Pro</vt:lpstr>
      <vt:lpstr>Arial</vt:lpstr>
      <vt:lpstr>Anantason Condensed</vt:lpstr>
      <vt:lpstr>Abadi MT Condensed Light</vt:lpstr>
      <vt:lpstr>Open Sans</vt:lpstr>
      <vt:lpstr>Calibri</vt:lpstr>
      <vt:lpstr>Lovelo</vt:lpstr>
      <vt:lpstr>Anantason Condensed Bold</vt:lpstr>
      <vt:lpstr>Aptos</vt:lpstr>
      <vt:lpstr>Office Theme</vt:lpstr>
      <vt:lpstr>Presentación de PowerPoint</vt:lpstr>
      <vt:lpstr>Presentación de PowerPoint</vt:lpstr>
      <vt:lpstr>RAZONES PARA UN NUEVO SISTEMA DE GESTIÓN (PRL)</vt:lpstr>
      <vt:lpstr>Favor por las modalidades “tradicionales”, en especial presencial</vt:lpstr>
      <vt:lpstr>¿Entre la indiferencia y la apertura?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Prevención de Riesgos Laborales Simple Colorida</dc:title>
  <dc:creator>Cristóbal Molina Navarrete</dc:creator>
  <cp:lastModifiedBy>Microsoft Office User</cp:lastModifiedBy>
  <cp:revision>21</cp:revision>
  <dcterms:created xsi:type="dcterms:W3CDTF">2006-08-16T00:00:00Z</dcterms:created>
  <dcterms:modified xsi:type="dcterms:W3CDTF">2025-11-18T07:45:27Z</dcterms:modified>
  <dc:identifier>DAGlSUm8_Qg</dc:identifier>
</cp:coreProperties>
</file>